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94" r:id="rId5"/>
    <p:sldId id="295" r:id="rId6"/>
    <p:sldId id="296" r:id="rId7"/>
    <p:sldId id="298" r:id="rId8"/>
    <p:sldId id="297" r:id="rId9"/>
    <p:sldId id="300" r:id="rId10"/>
    <p:sldId id="301" r:id="rId11"/>
    <p:sldId id="302" r:id="rId12"/>
    <p:sldId id="303" r:id="rId13"/>
    <p:sldId id="305" r:id="rId14"/>
    <p:sldId id="306" r:id="rId15"/>
    <p:sldId id="307" r:id="rId16"/>
    <p:sldId id="308" r:id="rId17"/>
    <p:sldId id="311" r:id="rId18"/>
    <p:sldId id="309" r:id="rId19"/>
    <p:sldId id="310" r:id="rId20"/>
    <p:sldId id="313" r:id="rId21"/>
    <p:sldId id="312" r:id="rId22"/>
    <p:sldId id="324" r:id="rId23"/>
    <p:sldId id="315" r:id="rId24"/>
    <p:sldId id="314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292" r:id="rId63"/>
    <p:sldId id="259" r:id="rId64"/>
    <p:sldId id="260" r:id="rId65"/>
    <p:sldId id="261" r:id="rId66"/>
    <p:sldId id="266" r:id="rId67"/>
    <p:sldId id="268" r:id="rId68"/>
    <p:sldId id="262" r:id="rId69"/>
    <p:sldId id="263" r:id="rId70"/>
    <p:sldId id="264" r:id="rId71"/>
    <p:sldId id="276" r:id="rId72"/>
    <p:sldId id="277" r:id="rId73"/>
    <p:sldId id="265" r:id="rId74"/>
    <p:sldId id="267" r:id="rId75"/>
    <p:sldId id="269" r:id="rId76"/>
    <p:sldId id="270" r:id="rId77"/>
    <p:sldId id="271" r:id="rId78"/>
    <p:sldId id="272" r:id="rId79"/>
    <p:sldId id="278" r:id="rId80"/>
    <p:sldId id="291" r:id="rId81"/>
    <p:sldId id="282" r:id="rId82"/>
    <p:sldId id="283" r:id="rId83"/>
    <p:sldId id="284" r:id="rId84"/>
    <p:sldId id="285" r:id="rId85"/>
    <p:sldId id="279" r:id="rId86"/>
    <p:sldId id="286" r:id="rId87"/>
    <p:sldId id="287" r:id="rId88"/>
    <p:sldId id="288" r:id="rId89"/>
    <p:sldId id="289" r:id="rId90"/>
    <p:sldId id="293" r:id="rId91"/>
    <p:sldId id="354" r:id="rId92"/>
    <p:sldId id="355" r:id="rId93"/>
    <p:sldId id="356" r:id="rId94"/>
    <p:sldId id="357" r:id="rId95"/>
    <p:sldId id="358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2" r:id="rId128"/>
    <p:sldId id="391" r:id="rId129"/>
    <p:sldId id="393" r:id="rId1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E9810-465C-4A4E-80B8-C20FFEEA64C9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C8BE-E43A-4F5B-BD74-D88A6C8D5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D2C8F-D3C7-43DC-B6AF-0C08B4859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B18C6-1A69-441B-A37C-C43D78913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E91A1-46A6-417E-829C-D2D0CE7A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A6D5-8342-412A-89C3-A9AE2D6A2DEC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424C2-57EC-4527-A288-A2A8E885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9C7C1-F96C-4115-A41F-296609ED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27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60-EC1D-4CCA-9E8A-7CBFEFF9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4D35AB-1F47-40C4-B3D6-FBD1C740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41776-FE1F-4479-9979-41E01C8F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B0C3-C0DE-4418-BB1D-9121A3A1DB5B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B7297-2E87-4515-BB51-4C11D170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4F57D-E8B5-4480-B0A0-5FDD0FDC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675058-F16A-4D49-8C56-312F25AA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44700-24A4-4D38-ABA2-45D183F86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A8564-2EBD-4486-8BDF-D8C1ED15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FFE6-D09B-4DE3-8AD2-0F0C9D27F829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4CFAF-B390-4013-B503-E2EEA32B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F0ACD-C571-4107-B713-7347F58A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9151D-2F55-4FEE-B955-8902A67F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9981B-EB7D-4240-9D0B-B1730BAA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E1BF7-C57C-46D1-A519-C6B4BFDF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28D7E-4C1F-438D-8019-41D5C6023EA9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E179D-FA88-459B-A151-5931331E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EA33B-19A0-46D4-BA30-283E6A6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2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823B8-71A4-474E-816B-589B686C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FA6762-42AB-4E22-8242-F7B2076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132C3-CA9C-4D39-B16E-6AD49B4D6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3927-221E-4A95-88D4-1FA3930100AB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5B775-92E0-4424-A31C-E4F1BD6E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89E7D-C172-47E7-AE1C-EE2A6F45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8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04CA7-5D7C-46B4-B901-1BE16310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D2D39-571B-488D-B5E7-F1B780F16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73F540-7749-4F13-B3FF-510F7F521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DF6C0-6604-45A7-B240-44062F17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8D12-EB59-47FC-989F-4D63B277E531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3A83A-C8D7-4BC0-9C76-FAAF625C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A937E-F60A-4741-BB78-731BF9D3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8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66F88-DDC4-44E7-9471-EF87023C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939E5-04DE-46FC-8079-E6BBE61D5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F57792-E00E-482C-AEBE-C08217A9F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AC742-7EE4-4625-A9BB-6CF3AC65D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92C675-7043-45A2-B7B5-6E9EFB92C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1AD024-9541-44DF-8336-94E0AD67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B31C-A67B-4582-A324-0417F21B7F6E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87780-86CB-4CC9-83F5-82EFD953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DD65A5-7534-45F4-9A68-B46E5117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3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38FD5-CB04-4229-8489-FF6A36F3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BB66E6-05DF-4ED3-BBC3-ED11E7F3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A263-5009-4F1A-BD19-222AB4C41E05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9973E1-6074-4630-AD80-B7C95BC7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3C2B44-EC8E-4111-B847-304F5740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5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3871BF-00C1-49CB-AA68-C272B041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0328-FE60-45E2-BFF0-97D7F896DBA9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C1F38D-14D9-41E7-A52B-CA34F3A3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4D281-51FC-4D99-AE7F-24B6BE64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0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C0B67-F5A1-4ED8-9BC3-CAB65ADF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9A159-B3F1-408B-95DD-11B157633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52B36E-6176-4C98-A820-EBF6A16A0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7BFCF-7A47-4ECA-B604-C7211D5D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9D58C-E93B-4408-839E-FC07E54ABB7F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24206B-4781-4786-AE3A-C0F6EA7E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418B6-BF84-4A49-A8C0-D150D776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6A9B2-B48F-4D51-B581-C6894F60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B15CE-2A1E-4EB5-82C7-C1F99D3E0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B89DA-B37B-4074-B3F1-F6E750888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E8D0D-51AA-49BE-AB5E-CE86FDBE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1B3D9-9F9E-4A6F-9A60-7B973DE6AF79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90E13-7B98-48E2-9478-BCBC2B95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85B796-F815-496F-A7DC-F4C83568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49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F74303-E117-4222-90B6-192ECB41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7E78B-B3AB-4B78-B659-0912F7CAA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B0573-C33C-4956-973C-E252A1F20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414E-F947-44A7-A4A2-20252514A2FC}" type="datetime1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2F8DA-0993-45CD-B511-CF0B5425A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7CBA8-4E8D-4FBE-88C8-E3BE6DD2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B3FB-7CF6-4E14-BC4F-49708D090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gusdnd85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youtube.com/watch?v=xhY7m8QVKjo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5ec4ad276ee3----------------------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AA43A-591B-4D58-9787-5EF6EBAE8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3348"/>
            <a:ext cx="9144000" cy="13183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/>
              <a:t>Transformer &amp; BERT</a:t>
            </a:r>
            <a:endParaRPr lang="ko-KR" altLang="en-US" sz="3600" b="1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7C01154-19E2-48E6-A71E-033582E928C1}"/>
              </a:ext>
            </a:extLst>
          </p:cNvPr>
          <p:cNvSpPr txBox="1">
            <a:spLocks/>
          </p:cNvSpPr>
          <p:nvPr/>
        </p:nvSpPr>
        <p:spPr>
          <a:xfrm>
            <a:off x="1524000" y="585726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i="1" dirty="0"/>
              <a:t>Review by </a:t>
            </a:r>
            <a:r>
              <a:rPr lang="en-US" altLang="ko-KR" sz="2000" i="1" dirty="0" err="1"/>
              <a:t>Hyunwoong</a:t>
            </a:r>
            <a:r>
              <a:rPr lang="en-US" altLang="ko-KR" sz="2000" i="1" dirty="0"/>
              <a:t> (</a:t>
            </a:r>
            <a:r>
              <a:rPr lang="en-US" altLang="ko-KR" sz="2000" i="1" dirty="0">
                <a:hlinkClick r:id="rId2"/>
              </a:rPr>
              <a:t>github.com/gusdnd852</a:t>
            </a:r>
            <a:r>
              <a:rPr lang="en-US" altLang="ko-KR" sz="2000" i="1" dirty="0"/>
              <a:t>)</a:t>
            </a:r>
            <a:endParaRPr lang="ko-KR" altLang="en-US" sz="2000" i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21B94-11C6-4548-894B-D097F9B0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26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888999" y="5567203"/>
            <a:ext cx="10414000" cy="1172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dirty="0"/>
              <a:t>And, compute dot product of encoder hidden state and </a:t>
            </a:r>
          </a:p>
          <a:p>
            <a:pPr lvl="1">
              <a:lnSpc>
                <a:spcPct val="200000"/>
              </a:lnSpc>
            </a:pPr>
            <a:r>
              <a:rPr lang="en-US" altLang="ko-KR" sz="2400" dirty="0"/>
              <a:t>output of decoder(firstly, BOS’s output) to get relationship of words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A65905-3F0C-404C-B11E-7B6BEF58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57" y="1570075"/>
            <a:ext cx="6512085" cy="39971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E24DEF-8257-47D6-B540-7B9A96F31B1C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610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409194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 : Segmentation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B15D6-5CC4-41EF-A2BF-D0E85F99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604146"/>
            <a:ext cx="11277600" cy="47522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D487D-AF12-4FAD-83FC-30F14F83F905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2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 : Segmentation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20C52-77DD-4A6E-B8C5-DA4D2DA8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98925"/>
            <a:ext cx="11277600" cy="48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 : Segmentation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4425A-D69F-4259-92F9-0A038D31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8" y="1472772"/>
            <a:ext cx="11378352" cy="50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8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 : Segmentation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A146BA-7059-4181-B56B-7DF899C5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" y="1691888"/>
            <a:ext cx="11099800" cy="46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922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 : Segmentation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2CF15-794A-4065-908B-FD9886B6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63053"/>
            <a:ext cx="11074400" cy="4778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CEE59F-0C4B-486C-A2D6-712D51668C00}"/>
              </a:ext>
            </a:extLst>
          </p:cNvPr>
          <p:cNvSpPr/>
          <p:nvPr/>
        </p:nvSpPr>
        <p:spPr>
          <a:xfrm>
            <a:off x="6456680" y="4762499"/>
            <a:ext cx="424180" cy="358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F9841B-BD10-40A0-A46E-1F5559A722AA}"/>
              </a:ext>
            </a:extLst>
          </p:cNvPr>
          <p:cNvSpPr/>
          <p:nvPr/>
        </p:nvSpPr>
        <p:spPr>
          <a:xfrm>
            <a:off x="7211060" y="5410200"/>
            <a:ext cx="416560" cy="350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57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Preprocessing : Next Sentence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5343E4-3020-439D-89E1-ACDD5387D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/>
          <a:stretch/>
        </p:blipFill>
        <p:spPr>
          <a:xfrm>
            <a:off x="66674" y="1524238"/>
            <a:ext cx="12036933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26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D53FD5-BAA0-43FE-95ED-EDB863FDC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"/>
          <a:stretch/>
        </p:blipFill>
        <p:spPr>
          <a:xfrm>
            <a:off x="97155" y="1429266"/>
            <a:ext cx="11822430" cy="53714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Preprocessing : Next Sentence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686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Preprocessing : Length &amp; Mask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040FF1-BF63-4B6A-B704-BDB30069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62" y="1676540"/>
            <a:ext cx="8238095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0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Preprocessing : Length &amp; Mask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99BD6-2C57-42B3-AB25-6A9C78D35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50"/>
          <a:stretch/>
        </p:blipFill>
        <p:spPr>
          <a:xfrm>
            <a:off x="369570" y="1752600"/>
            <a:ext cx="10676190" cy="41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59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Preprocessing : </a:t>
            </a:r>
            <a:r>
              <a:rPr lang="ko-KR" altLang="en-US" dirty="0"/>
              <a:t>학습되는 데이터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DDD86-85AB-4F22-80AD-77162997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66" y="1752600"/>
            <a:ext cx="9666667" cy="4619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423904-0ED9-4E0C-9195-B64FEA69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99" y="2105411"/>
            <a:ext cx="5451676" cy="6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2479514" y="5816600"/>
            <a:ext cx="6872528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We call this framework as Query, Key, Value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840132-78A1-4E3D-BA2B-B2BE4D06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57" y="1570075"/>
            <a:ext cx="6512085" cy="39971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335534-8281-4AF7-B604-96A37307DA02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0757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609AF-B0AA-4C91-92D4-DBCB204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3" y="1604146"/>
            <a:ext cx="10462674" cy="48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71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BF972D-4321-4572-8E1F-E7CD9E5A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04146"/>
            <a:ext cx="10166530" cy="48689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6935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4060787-9555-4566-8422-7121A46B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50" y="1685882"/>
            <a:ext cx="10333900" cy="48530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145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0802E-5C9D-4527-9142-DF9B0F5B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9" y="1506957"/>
            <a:ext cx="10215562" cy="49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52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26179A9-03D9-4C34-B3DA-F8A9A6BE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4146"/>
            <a:ext cx="10898620" cy="49523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2897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5593AD6-706D-48AA-8D8C-75AF0B60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752600"/>
            <a:ext cx="11590476" cy="48666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Token Embedding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8777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Segment Embedding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A2853-743B-471A-83E7-BC222B91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8" y="1787113"/>
            <a:ext cx="11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Positional Embedding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A3D3B0-3825-421E-8F0D-349116E1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8" y="1758542"/>
            <a:ext cx="11209524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06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Norm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8A7A5-0686-4906-AABB-824710F5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1" y="1752600"/>
            <a:ext cx="11742857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35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GELU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13615-8BF4-4EE4-BEC5-8B35B450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2" y="1642574"/>
            <a:ext cx="10477556" cy="4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15CAA36-1F2F-45FC-A449-2BAF2554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57" y="1570075"/>
            <a:ext cx="6512085" cy="39971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2490469" y="29273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Query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EA477B9-8602-4939-A193-70A5A5FCDDD9}"/>
              </a:ext>
            </a:extLst>
          </p:cNvPr>
          <p:cNvSpPr txBox="1">
            <a:spLocks/>
          </p:cNvSpPr>
          <p:nvPr/>
        </p:nvSpPr>
        <p:spPr>
          <a:xfrm>
            <a:off x="3494245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4A358F6-0900-4145-8FD2-675758E005DB}"/>
              </a:ext>
            </a:extLst>
          </p:cNvPr>
          <p:cNvSpPr txBox="1">
            <a:spLocks/>
          </p:cNvSpPr>
          <p:nvPr/>
        </p:nvSpPr>
        <p:spPr>
          <a:xfrm>
            <a:off x="4717018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1A89ABDC-8065-48B2-B43F-34F0BBC63800}"/>
              </a:ext>
            </a:extLst>
          </p:cNvPr>
          <p:cNvSpPr txBox="1">
            <a:spLocks/>
          </p:cNvSpPr>
          <p:nvPr/>
        </p:nvSpPr>
        <p:spPr>
          <a:xfrm>
            <a:off x="5963921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E9D7330-F456-4897-AF95-94A29E13D8F0}"/>
              </a:ext>
            </a:extLst>
          </p:cNvPr>
          <p:cNvSpPr txBox="1">
            <a:spLocks/>
          </p:cNvSpPr>
          <p:nvPr/>
        </p:nvSpPr>
        <p:spPr>
          <a:xfrm>
            <a:off x="7264359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693FFD-B77E-498A-B546-A0ECBF625028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0896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Forwarding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3408F-D0B7-4098-9450-C4E89EB5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35" y="1429266"/>
            <a:ext cx="3630930" cy="4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33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Loss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5F409-E957-4FD0-B372-FEEE3389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836" y="2533682"/>
            <a:ext cx="6600000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677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Next Sentence Loss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F8B24-C029-4A0B-A68E-379E8ACD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1" y="1671857"/>
            <a:ext cx="10542857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66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Next Sentence Loss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179A21-8ECE-4F0E-AEFC-7BD47CAF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8" y="1735389"/>
            <a:ext cx="10409524" cy="4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42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CE08A2-F08A-43C1-A1F0-4F16069C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4" y="1700243"/>
            <a:ext cx="10994511" cy="47728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Mask Loss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927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/>
              <a:t>Mask Loss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86145C-81A2-4A9D-BFB9-F83CBE04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4" y="1486637"/>
            <a:ext cx="9981512" cy="51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73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CF28BE-76B0-4816-ACE5-3A3285DA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76" y="994546"/>
            <a:ext cx="10279294" cy="515517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Fine Tune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2632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Fine Tune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3DECF7-5039-4823-9C87-5D395B57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9" y="1143000"/>
            <a:ext cx="6304762" cy="51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84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Experiment Result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549DD-092C-409A-B857-3D0FB3AC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51" y="2082502"/>
            <a:ext cx="11495238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633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Experiment Result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9CBC9-7845-47B0-BFA5-D9CD7E64A42D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134146" name="Picture 2">
            <a:extLst>
              <a:ext uri="{FF2B5EF4-FFF2-40B4-BE49-F238E27FC236}">
                <a16:creationId xmlns:a16="http://schemas.microsoft.com/office/drawing/2014/main" id="{316745B6-85ED-4061-84FD-DE09C5C37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1"/>
          <a:stretch/>
        </p:blipFill>
        <p:spPr bwMode="auto">
          <a:xfrm>
            <a:off x="1671628" y="1752600"/>
            <a:ext cx="8673483" cy="24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48" name="Picture 4">
            <a:extLst>
              <a:ext uri="{FF2B5EF4-FFF2-40B4-BE49-F238E27FC236}">
                <a16:creationId xmlns:a16="http://schemas.microsoft.com/office/drawing/2014/main" id="{DF4B8129-182D-4123-AA52-2A7CCA932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70" y="4401799"/>
            <a:ext cx="5127059" cy="23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1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EE9DA2E-3255-4CE4-A9F5-70DD1B82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1" y="1701800"/>
            <a:ext cx="6858000" cy="3937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2426969" y="29908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Query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EA477B9-8602-4939-A193-70A5A5FCDDD9}"/>
              </a:ext>
            </a:extLst>
          </p:cNvPr>
          <p:cNvSpPr txBox="1">
            <a:spLocks/>
          </p:cNvSpPr>
          <p:nvPr/>
        </p:nvSpPr>
        <p:spPr>
          <a:xfrm>
            <a:off x="3481545" y="371884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4A358F6-0900-4145-8FD2-675758E005DB}"/>
              </a:ext>
            </a:extLst>
          </p:cNvPr>
          <p:cNvSpPr txBox="1">
            <a:spLocks/>
          </p:cNvSpPr>
          <p:nvPr/>
        </p:nvSpPr>
        <p:spPr>
          <a:xfrm>
            <a:off x="4704318" y="371884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1A89ABDC-8065-48B2-B43F-34F0BBC63800}"/>
              </a:ext>
            </a:extLst>
          </p:cNvPr>
          <p:cNvSpPr txBox="1">
            <a:spLocks/>
          </p:cNvSpPr>
          <p:nvPr/>
        </p:nvSpPr>
        <p:spPr>
          <a:xfrm>
            <a:off x="5951221" y="371884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E9D7330-F456-4897-AF95-94A29E13D8F0}"/>
              </a:ext>
            </a:extLst>
          </p:cNvPr>
          <p:cNvSpPr txBox="1">
            <a:spLocks/>
          </p:cNvSpPr>
          <p:nvPr/>
        </p:nvSpPr>
        <p:spPr>
          <a:xfrm>
            <a:off x="7251659" y="371884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7B5070A-5EA4-4AF8-BCC1-753BD9B4AB64}"/>
              </a:ext>
            </a:extLst>
          </p:cNvPr>
          <p:cNvSpPr txBox="1">
            <a:spLocks/>
          </p:cNvSpPr>
          <p:nvPr/>
        </p:nvSpPr>
        <p:spPr>
          <a:xfrm>
            <a:off x="1633000" y="5828114"/>
            <a:ext cx="92837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And compute </a:t>
            </a:r>
            <a:r>
              <a:rPr lang="en-US" altLang="ko-KR" sz="2400" dirty="0" err="1"/>
              <a:t>softmax</a:t>
            </a:r>
            <a:r>
              <a:rPr lang="en-US" altLang="ko-KR" sz="2400" dirty="0"/>
              <a:t> score to adjust dot product to [0,1]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8DBB82-5969-4935-8E89-D84752E49051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37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7B5070A-5EA4-4AF8-BCC1-753BD9B4AB64}"/>
              </a:ext>
            </a:extLst>
          </p:cNvPr>
          <p:cNvSpPr txBox="1">
            <a:spLocks/>
          </p:cNvSpPr>
          <p:nvPr/>
        </p:nvSpPr>
        <p:spPr>
          <a:xfrm>
            <a:off x="2257949" y="5780858"/>
            <a:ext cx="76761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Multiply score with keys (hidden state of encoders)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041E20-8AAA-4492-A371-A4B7FD2A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07" y="1752600"/>
            <a:ext cx="6364094" cy="3978116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7A90D4DB-F51A-4580-94C5-FF84000BE442}"/>
              </a:ext>
            </a:extLst>
          </p:cNvPr>
          <p:cNvSpPr txBox="1">
            <a:spLocks/>
          </p:cNvSpPr>
          <p:nvPr/>
        </p:nvSpPr>
        <p:spPr>
          <a:xfrm>
            <a:off x="2490469" y="29273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Query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BE23CEAB-6BAF-45F1-A111-96C8F44A4D02}"/>
              </a:ext>
            </a:extLst>
          </p:cNvPr>
          <p:cNvSpPr txBox="1">
            <a:spLocks/>
          </p:cNvSpPr>
          <p:nvPr/>
        </p:nvSpPr>
        <p:spPr>
          <a:xfrm>
            <a:off x="3494245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CE918646-A96D-4B6D-B51B-9637FB9F11B0}"/>
              </a:ext>
            </a:extLst>
          </p:cNvPr>
          <p:cNvSpPr txBox="1">
            <a:spLocks/>
          </p:cNvSpPr>
          <p:nvPr/>
        </p:nvSpPr>
        <p:spPr>
          <a:xfrm>
            <a:off x="4717018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FE5D965-BDB6-4D3F-BE9E-114C32D264E7}"/>
              </a:ext>
            </a:extLst>
          </p:cNvPr>
          <p:cNvSpPr txBox="1">
            <a:spLocks/>
          </p:cNvSpPr>
          <p:nvPr/>
        </p:nvSpPr>
        <p:spPr>
          <a:xfrm>
            <a:off x="5963921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9812B70A-1426-4268-A054-C25C9FA4DE2A}"/>
              </a:ext>
            </a:extLst>
          </p:cNvPr>
          <p:cNvSpPr txBox="1">
            <a:spLocks/>
          </p:cNvSpPr>
          <p:nvPr/>
        </p:nvSpPr>
        <p:spPr>
          <a:xfrm>
            <a:off x="7264359" y="3724615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A874D7E7-A04A-46FF-9BC5-BB3B5DFB9040}"/>
              </a:ext>
            </a:extLst>
          </p:cNvPr>
          <p:cNvSpPr txBox="1">
            <a:spLocks/>
          </p:cNvSpPr>
          <p:nvPr/>
        </p:nvSpPr>
        <p:spPr>
          <a:xfrm>
            <a:off x="3545087" y="247528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64B12DE-D418-43E7-9D56-38B0B61BBB3E}"/>
              </a:ext>
            </a:extLst>
          </p:cNvPr>
          <p:cNvSpPr txBox="1">
            <a:spLocks/>
          </p:cNvSpPr>
          <p:nvPr/>
        </p:nvSpPr>
        <p:spPr>
          <a:xfrm>
            <a:off x="4717018" y="247528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6C5D2DAC-3BA5-4A23-AE4A-FDD22E19344A}"/>
              </a:ext>
            </a:extLst>
          </p:cNvPr>
          <p:cNvSpPr txBox="1">
            <a:spLocks/>
          </p:cNvSpPr>
          <p:nvPr/>
        </p:nvSpPr>
        <p:spPr>
          <a:xfrm>
            <a:off x="6040894" y="247528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86B6E58A-3C9E-406A-BD1D-5E75B2DB7C50}"/>
              </a:ext>
            </a:extLst>
          </p:cNvPr>
          <p:cNvSpPr txBox="1">
            <a:spLocks/>
          </p:cNvSpPr>
          <p:nvPr/>
        </p:nvSpPr>
        <p:spPr>
          <a:xfrm>
            <a:off x="7264359" y="2475289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23FBF5-9DA8-4EBA-9F75-01D79A4F3A07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7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296FA3-5831-4EE2-8E7B-371951EF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89" y="1616892"/>
            <a:ext cx="6271020" cy="39814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7B5070A-5EA4-4AF8-BCC1-753BD9B4AB64}"/>
              </a:ext>
            </a:extLst>
          </p:cNvPr>
          <p:cNvSpPr txBox="1">
            <a:spLocks/>
          </p:cNvSpPr>
          <p:nvPr/>
        </p:nvSpPr>
        <p:spPr>
          <a:xfrm>
            <a:off x="2146300" y="5780858"/>
            <a:ext cx="77470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Add Every Value. Now we call this Align (Attention)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DE6472F-D60D-443C-B8F5-3E2E02105A80}"/>
              </a:ext>
            </a:extLst>
          </p:cNvPr>
          <p:cNvSpPr txBox="1">
            <a:spLocks/>
          </p:cNvSpPr>
          <p:nvPr/>
        </p:nvSpPr>
        <p:spPr>
          <a:xfrm>
            <a:off x="2490469" y="29273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Query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AF8D8F72-8810-41D6-BCF7-8C8628A600DA}"/>
              </a:ext>
            </a:extLst>
          </p:cNvPr>
          <p:cNvSpPr txBox="1">
            <a:spLocks/>
          </p:cNvSpPr>
          <p:nvPr/>
        </p:nvSpPr>
        <p:spPr>
          <a:xfrm>
            <a:off x="3532084" y="3838432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E7BB505A-9824-4973-967D-744BCBC32986}"/>
              </a:ext>
            </a:extLst>
          </p:cNvPr>
          <p:cNvSpPr txBox="1">
            <a:spLocks/>
          </p:cNvSpPr>
          <p:nvPr/>
        </p:nvSpPr>
        <p:spPr>
          <a:xfrm>
            <a:off x="4717018" y="3838432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3FB895D9-672D-4188-A037-0B3A41EAA5E9}"/>
              </a:ext>
            </a:extLst>
          </p:cNvPr>
          <p:cNvSpPr txBox="1">
            <a:spLocks/>
          </p:cNvSpPr>
          <p:nvPr/>
        </p:nvSpPr>
        <p:spPr>
          <a:xfrm>
            <a:off x="6001760" y="3838432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33A3E484-01CA-4181-B374-2A20116CC7CE}"/>
              </a:ext>
            </a:extLst>
          </p:cNvPr>
          <p:cNvSpPr txBox="1">
            <a:spLocks/>
          </p:cNvSpPr>
          <p:nvPr/>
        </p:nvSpPr>
        <p:spPr>
          <a:xfrm>
            <a:off x="7264359" y="3838432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09CAF76-6B17-4FFB-AC88-DB0F68799063}"/>
              </a:ext>
            </a:extLst>
          </p:cNvPr>
          <p:cNvSpPr txBox="1">
            <a:spLocks/>
          </p:cNvSpPr>
          <p:nvPr/>
        </p:nvSpPr>
        <p:spPr>
          <a:xfrm>
            <a:off x="3545087" y="25439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0A0A81ED-DE45-4E2E-B66A-296234F54B3B}"/>
              </a:ext>
            </a:extLst>
          </p:cNvPr>
          <p:cNvSpPr txBox="1">
            <a:spLocks/>
          </p:cNvSpPr>
          <p:nvPr/>
        </p:nvSpPr>
        <p:spPr>
          <a:xfrm>
            <a:off x="4717018" y="25439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0B198BFA-C8E8-42C4-BC70-76D69411D946}"/>
              </a:ext>
            </a:extLst>
          </p:cNvPr>
          <p:cNvSpPr txBox="1">
            <a:spLocks/>
          </p:cNvSpPr>
          <p:nvPr/>
        </p:nvSpPr>
        <p:spPr>
          <a:xfrm>
            <a:off x="6040894" y="25439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3B3F415B-BD5F-41CA-B4FB-D90FB360861B}"/>
              </a:ext>
            </a:extLst>
          </p:cNvPr>
          <p:cNvSpPr txBox="1">
            <a:spLocks/>
          </p:cNvSpPr>
          <p:nvPr/>
        </p:nvSpPr>
        <p:spPr>
          <a:xfrm>
            <a:off x="7264359" y="2543900"/>
            <a:ext cx="1508285" cy="6906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B3718EA0-F96A-4BA7-BF76-41E1093579C6}"/>
              </a:ext>
            </a:extLst>
          </p:cNvPr>
          <p:cNvSpPr txBox="1">
            <a:spLocks/>
          </p:cNvSpPr>
          <p:nvPr/>
        </p:nvSpPr>
        <p:spPr>
          <a:xfrm>
            <a:off x="4788912" y="1853292"/>
            <a:ext cx="2872781" cy="69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Align (attention)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4B4212-6033-4E46-A2E3-2E37E92A4137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69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7B5070A-5EA4-4AF8-BCC1-753BD9B4AB64}"/>
              </a:ext>
            </a:extLst>
          </p:cNvPr>
          <p:cNvSpPr txBox="1">
            <a:spLocks/>
          </p:cNvSpPr>
          <p:nvPr/>
        </p:nvSpPr>
        <p:spPr>
          <a:xfrm>
            <a:off x="3427530" y="5598296"/>
            <a:ext cx="533694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Align (Attention) is used as input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560BB-EFBE-4AE0-B4EA-8DD8938A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601969"/>
            <a:ext cx="6375400" cy="38696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41EF0C-BD3C-4712-B73A-C1C4F01C8CEC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36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7B5070A-5EA4-4AF8-BCC1-753BD9B4AB64}"/>
              </a:ext>
            </a:extLst>
          </p:cNvPr>
          <p:cNvSpPr txBox="1">
            <a:spLocks/>
          </p:cNvSpPr>
          <p:nvPr/>
        </p:nvSpPr>
        <p:spPr>
          <a:xfrm>
            <a:off x="3427530" y="5598296"/>
            <a:ext cx="533694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Align (Attention) is used as input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A414AF-96EC-4423-AEFF-5063DC98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32" y="1282699"/>
            <a:ext cx="6592568" cy="443889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B79F6BFE-4B2D-459E-9E82-1A8AD3899601}"/>
              </a:ext>
            </a:extLst>
          </p:cNvPr>
          <p:cNvSpPr txBox="1">
            <a:spLocks/>
          </p:cNvSpPr>
          <p:nvPr/>
        </p:nvSpPr>
        <p:spPr>
          <a:xfrm>
            <a:off x="1332" y="851740"/>
            <a:ext cx="5104068" cy="758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NMT by jointly learning and align (2014)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2E6B54-3FB6-46C5-9A72-C1E6F6646168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88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13F60-77FF-42C2-AC0B-9E850375B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6" r="13522"/>
          <a:stretch/>
        </p:blipFill>
        <p:spPr>
          <a:xfrm>
            <a:off x="2905359" y="1562100"/>
            <a:ext cx="6609879" cy="41630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894538-52E8-4BAE-9460-94DBD5522E0B}"/>
              </a:ext>
            </a:extLst>
          </p:cNvPr>
          <p:cNvSpPr/>
          <p:nvPr/>
        </p:nvSpPr>
        <p:spPr>
          <a:xfrm>
            <a:off x="457200" y="1030625"/>
            <a:ext cx="678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effectLst/>
                <a:latin typeface="medium-content-serif-font"/>
              </a:rPr>
              <a:t> </a:t>
            </a:r>
            <a:r>
              <a:rPr lang="en-US" altLang="ko-KR" sz="2000" dirty="0">
                <a:latin typeface="medium-content-serif-font"/>
              </a:rPr>
              <a:t>Effective Approaches to Attention-based NMT (2015)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961CA-E2D0-460C-B108-2205BBAEC514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43BC765-79B2-4B5F-A0E5-987DF1CF1E9D}"/>
              </a:ext>
            </a:extLst>
          </p:cNvPr>
          <p:cNvSpPr txBox="1">
            <a:spLocks/>
          </p:cNvSpPr>
          <p:nvPr/>
        </p:nvSpPr>
        <p:spPr>
          <a:xfrm>
            <a:off x="3427530" y="5598296"/>
            <a:ext cx="533694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Align (Attention) is used as input</a:t>
            </a:r>
          </a:p>
        </p:txBody>
      </p:sp>
    </p:spTree>
    <p:extLst>
      <p:ext uri="{BB962C8B-B14F-4D97-AF65-F5344CB8AC3E}">
        <p14:creationId xmlns:p14="http://schemas.microsoft.com/office/powerpoint/2010/main" val="393232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3594099" y="3049973"/>
            <a:ext cx="50038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481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09911E-BC27-4996-A1C6-C6183A39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70" y="384946"/>
            <a:ext cx="11277600" cy="75805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b="1" dirty="0"/>
              <a:t>Presentation Outline</a:t>
            </a:r>
            <a:endParaRPr lang="ko-KR" altLang="en-US" sz="2800" b="1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FE407C42-0C32-44A0-8828-44567AD1A7DE}"/>
              </a:ext>
            </a:extLst>
          </p:cNvPr>
          <p:cNvSpPr txBox="1">
            <a:spLocks/>
          </p:cNvSpPr>
          <p:nvPr/>
        </p:nvSpPr>
        <p:spPr>
          <a:xfrm>
            <a:off x="369570" y="904875"/>
            <a:ext cx="10888980" cy="609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200000"/>
              </a:lnSpc>
              <a:buAutoNum type="arabicPeriod"/>
            </a:pPr>
            <a:r>
              <a:rPr lang="en-US" altLang="ko-KR" sz="1800" b="1" dirty="0"/>
              <a:t>The Transformer Network (Backbone of BERT)</a:t>
            </a:r>
          </a:p>
          <a:p>
            <a:pPr lvl="1" algn="l">
              <a:lnSpc>
                <a:spcPct val="200000"/>
              </a:lnSpc>
            </a:pPr>
            <a:r>
              <a:rPr lang="en-US" altLang="ko-KR" sz="1600" dirty="0"/>
              <a:t>1.1  Attention Mechanism (Seq2Seq with Attention)</a:t>
            </a:r>
          </a:p>
          <a:p>
            <a:pPr lvl="1" algn="l">
              <a:lnSpc>
                <a:spcPct val="200000"/>
              </a:lnSpc>
            </a:pPr>
            <a:r>
              <a:rPr lang="en-US" altLang="ko-KR" sz="1600" dirty="0"/>
              <a:t>1.2  Transformer Architecture (Transformer) </a:t>
            </a:r>
            <a:endParaRPr lang="en-US" altLang="ko-KR" sz="1800" b="1" dirty="0"/>
          </a:p>
          <a:p>
            <a:pPr marL="514350" indent="-514350" algn="l">
              <a:lnSpc>
                <a:spcPct val="200000"/>
              </a:lnSpc>
              <a:buAutoNum type="arabicPeriod"/>
            </a:pPr>
            <a:r>
              <a:rPr lang="en-US" altLang="ko-KR" sz="1800" b="1" dirty="0"/>
              <a:t>Background : emergence of BERT (Introduction &amp; Related Work)</a:t>
            </a:r>
          </a:p>
          <a:p>
            <a:pPr lvl="1" algn="l">
              <a:lnSpc>
                <a:spcPct val="200000"/>
              </a:lnSpc>
            </a:pPr>
            <a:r>
              <a:rPr lang="en-US" altLang="ko-KR" sz="1600" dirty="0"/>
              <a:t>2.1  Word Embedding (Word Representation in ML)</a:t>
            </a:r>
          </a:p>
          <a:p>
            <a:pPr lvl="1" algn="l">
              <a:lnSpc>
                <a:spcPct val="200000"/>
              </a:lnSpc>
            </a:pPr>
            <a:r>
              <a:rPr lang="en-US" altLang="ko-KR" sz="1600" dirty="0"/>
              <a:t>2.2  Embedding from Language Model (</a:t>
            </a:r>
            <a:r>
              <a:rPr lang="en-US" altLang="ko-KR" sz="1600" dirty="0" err="1"/>
              <a:t>ELMo</a:t>
            </a:r>
            <a:r>
              <a:rPr lang="en-US" altLang="ko-KR" sz="1600" dirty="0"/>
              <a:t>)</a:t>
            </a:r>
          </a:p>
          <a:p>
            <a:pPr lvl="1" algn="l">
              <a:lnSpc>
                <a:spcPct val="200000"/>
              </a:lnSpc>
            </a:pPr>
            <a:r>
              <a:rPr lang="en-US" altLang="ko-KR" sz="1600" dirty="0"/>
              <a:t>2.3  Unsupervised Pre-train, Supervised Fine Tune (GPT)</a:t>
            </a:r>
          </a:p>
          <a:p>
            <a:pPr marL="514350" indent="-514350" algn="l">
              <a:lnSpc>
                <a:spcPct val="200000"/>
              </a:lnSpc>
              <a:buAutoNum type="arabicPeriod"/>
            </a:pPr>
            <a:r>
              <a:rPr lang="en-US" altLang="ko-KR" sz="1800" b="1" dirty="0"/>
              <a:t>BERT &amp; Experiment</a:t>
            </a:r>
            <a:r>
              <a:rPr lang="en-US" altLang="ko-KR" sz="1800" dirty="0"/>
              <a:t> </a:t>
            </a:r>
            <a:r>
              <a:rPr lang="en-US" altLang="ko-KR" sz="1800" b="1" dirty="0"/>
              <a:t>(Proposed Method &amp; Experimental Result)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7B018-DC98-46F4-ACB1-CE4599DD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F673D-DA6C-48F8-98F4-2C67BD11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39"/>
          <a:stretch/>
        </p:blipFill>
        <p:spPr>
          <a:xfrm>
            <a:off x="310583" y="1659987"/>
            <a:ext cx="4820217" cy="442385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3B3FC3C0-265A-4FEB-B613-62D6F75F520E}"/>
              </a:ext>
            </a:extLst>
          </p:cNvPr>
          <p:cNvSpPr txBox="1">
            <a:spLocks/>
          </p:cNvSpPr>
          <p:nvPr/>
        </p:nvSpPr>
        <p:spPr>
          <a:xfrm>
            <a:off x="4850765" y="3011487"/>
            <a:ext cx="8393429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en-US" altLang="ko-KR" dirty="0"/>
              <a:t>Parallelism (Recurrent to Pos Encoding)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en-US" altLang="ko-KR" dirty="0"/>
              <a:t>Consider self attention (not only enc-</a:t>
            </a:r>
            <a:r>
              <a:rPr lang="en-US" altLang="ko-KR" dirty="0" err="1"/>
              <a:t>dec</a:t>
            </a:r>
            <a:r>
              <a:rPr lang="en-US" altLang="ko-KR" dirty="0"/>
              <a:t> attention)</a:t>
            </a:r>
          </a:p>
        </p:txBody>
      </p:sp>
    </p:spTree>
    <p:extLst>
      <p:ext uri="{BB962C8B-B14F-4D97-AF65-F5344CB8AC3E}">
        <p14:creationId xmlns:p14="http://schemas.microsoft.com/office/powerpoint/2010/main" val="223404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C4CB8-2BC7-41B6-93E7-EF2A0EF1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12" y="1833697"/>
            <a:ext cx="8628571" cy="3980952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A4D5D8-0F3D-4587-8AD4-F58FFF1F31E7}"/>
              </a:ext>
            </a:extLst>
          </p:cNvPr>
          <p:cNvSpPr txBox="1">
            <a:spLocks/>
          </p:cNvSpPr>
          <p:nvPr/>
        </p:nvSpPr>
        <p:spPr>
          <a:xfrm>
            <a:off x="2567253" y="5989408"/>
            <a:ext cx="7057488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/>
              <a:t>There are &lt;s&gt;&lt;/s&gt;&lt;PAD&gt;&lt;UNK&gt; tokens (</a:t>
            </a:r>
            <a:r>
              <a:rPr lang="en-US" altLang="ko-KR" dirty="0" err="1"/>
              <a:t>max_len</a:t>
            </a:r>
            <a:r>
              <a:rPr lang="en-US" altLang="ko-KR" dirty="0"/>
              <a:t> = 6)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CBACE-1E48-4E41-9330-177924C11557}"/>
              </a:ext>
            </a:extLst>
          </p:cNvPr>
          <p:cNvSpPr/>
          <p:nvPr/>
        </p:nvSpPr>
        <p:spPr>
          <a:xfrm>
            <a:off x="468399" y="1041400"/>
            <a:ext cx="218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data format.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33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5A4D5D8-0F3D-4587-8AD4-F58FFF1F31E7}"/>
              </a:ext>
            </a:extLst>
          </p:cNvPr>
          <p:cNvSpPr txBox="1">
            <a:spLocks/>
          </p:cNvSpPr>
          <p:nvPr/>
        </p:nvSpPr>
        <p:spPr>
          <a:xfrm>
            <a:off x="141553" y="1799454"/>
            <a:ext cx="7057488" cy="4556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/>
              <a:t>Data size is like this (zero initialized)</a:t>
            </a:r>
          </a:p>
          <a:p>
            <a:pPr lvl="1" algn="l">
              <a:lnSpc>
                <a:spcPct val="150000"/>
              </a:lnSpc>
            </a:pPr>
            <a:endParaRPr lang="en-US" altLang="ko-KR" dirty="0"/>
          </a:p>
          <a:p>
            <a:pPr lvl="1" algn="l">
              <a:lnSpc>
                <a:spcPct val="150000"/>
              </a:lnSpc>
            </a:pPr>
            <a:r>
              <a:rPr lang="en-US" altLang="ko-KR" dirty="0" err="1"/>
              <a:t>d_model</a:t>
            </a:r>
            <a:r>
              <a:rPr lang="en-US" altLang="ko-KR" dirty="0"/>
              <a:t> = 4, </a:t>
            </a:r>
            <a:r>
              <a:rPr lang="en-US" altLang="ko-KR" dirty="0" err="1"/>
              <a:t>max_len</a:t>
            </a:r>
            <a:r>
              <a:rPr lang="en-US" altLang="ko-KR" dirty="0"/>
              <a:t> = 6</a:t>
            </a:r>
          </a:p>
          <a:p>
            <a:pPr lvl="1" algn="l">
              <a:lnSpc>
                <a:spcPct val="150000"/>
              </a:lnSpc>
            </a:pPr>
            <a:endParaRPr lang="en-US" altLang="ko-KR" dirty="0"/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I : 	     	[0, 0, 0, 0]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am :     	[0, 0, 0, 0]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 err="1"/>
              <a:t>kim</a:t>
            </a:r>
            <a:r>
              <a:rPr lang="en-US" altLang="ko-KR" dirty="0"/>
              <a:t> :    	[0, 0, 0, 0]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&lt;PAD&gt; : 	[0, 0, 0, 0]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&lt;PAD&gt; : 	[0, 0, 0, 0]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&lt;PAD&gt; : 	[0, 0, 0, 0]</a:t>
            </a:r>
          </a:p>
          <a:p>
            <a:pPr lvl="1"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CBACE-1E48-4E41-9330-177924C11557}"/>
              </a:ext>
            </a:extLst>
          </p:cNvPr>
          <p:cNvSpPr/>
          <p:nvPr/>
        </p:nvSpPr>
        <p:spPr>
          <a:xfrm>
            <a:off x="468399" y="1041400"/>
            <a:ext cx="218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data format. </a:t>
            </a:r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8624CD48-850A-4C4A-AAFE-C6148BA2E4EB}"/>
              </a:ext>
            </a:extLst>
          </p:cNvPr>
          <p:cNvSpPr txBox="1">
            <a:spLocks/>
          </p:cNvSpPr>
          <p:nvPr/>
        </p:nvSpPr>
        <p:spPr>
          <a:xfrm>
            <a:off x="4850765" y="3429000"/>
            <a:ext cx="7057488" cy="305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/>
              <a:t>data = </a:t>
            </a:r>
            <a:r>
              <a:rPr lang="en-US" altLang="ko-KR" dirty="0" err="1"/>
              <a:t>torch.zeros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</a:t>
            </a:r>
            <a:r>
              <a:rPr lang="en-US" altLang="ko-KR" dirty="0" err="1"/>
              <a:t>max_len</a:t>
            </a:r>
            <a:r>
              <a:rPr lang="en-US" altLang="ko-KR" dirty="0"/>
              <a:t>, </a:t>
            </a:r>
            <a:r>
              <a:rPr lang="en-US" altLang="ko-KR" dirty="0" err="1"/>
              <a:t>d_model</a:t>
            </a:r>
            <a:r>
              <a:rPr lang="en-US" altLang="ko-KR" dirty="0"/>
              <a:t>)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size = </a:t>
            </a:r>
            <a:r>
              <a:rPr lang="en-US" altLang="ko-KR" dirty="0" err="1"/>
              <a:t>data.size</a:t>
            </a:r>
            <a:r>
              <a:rPr lang="en-US" altLang="ko-KR" dirty="0"/>
              <a:t>()  # [?, 6, 4]</a:t>
            </a:r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? Is </a:t>
            </a:r>
            <a:r>
              <a:rPr lang="en-US" altLang="ko-KR" dirty="0" err="1"/>
              <a:t>batchsize</a:t>
            </a:r>
            <a:r>
              <a:rPr lang="en-US" altLang="ko-KR" dirty="0"/>
              <a:t> (number of sentence in here)</a:t>
            </a:r>
          </a:p>
        </p:txBody>
      </p:sp>
    </p:spTree>
    <p:extLst>
      <p:ext uri="{BB962C8B-B14F-4D97-AF65-F5344CB8AC3E}">
        <p14:creationId xmlns:p14="http://schemas.microsoft.com/office/powerpoint/2010/main" val="372475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5A4D5D8-0F3D-4587-8AD4-F58FFF1F31E7}"/>
              </a:ext>
            </a:extLst>
          </p:cNvPr>
          <p:cNvSpPr txBox="1">
            <a:spLocks/>
          </p:cNvSpPr>
          <p:nvPr/>
        </p:nvSpPr>
        <p:spPr>
          <a:xfrm>
            <a:off x="2790289" y="6179882"/>
            <a:ext cx="6611422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 err="1"/>
              <a:t>nn.Embedding</a:t>
            </a:r>
            <a:r>
              <a:rPr lang="en-US" altLang="ko-KR" dirty="0"/>
              <a:t>(</a:t>
            </a:r>
            <a:r>
              <a:rPr lang="en-US" altLang="ko-KR" dirty="0" err="1"/>
              <a:t>vocab_size</a:t>
            </a:r>
            <a:r>
              <a:rPr lang="en-US" altLang="ko-KR" dirty="0"/>
              <a:t>, </a:t>
            </a:r>
            <a:r>
              <a:rPr lang="en-US" altLang="ko-KR" dirty="0" err="1"/>
              <a:t>d_model</a:t>
            </a:r>
            <a:r>
              <a:rPr lang="en-US" altLang="ko-KR" dirty="0"/>
              <a:t>) work like this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CBACE-1E48-4E41-9330-177924C11557}"/>
              </a:ext>
            </a:extLst>
          </p:cNvPr>
          <p:cNvSpPr/>
          <p:nvPr/>
        </p:nvSpPr>
        <p:spPr>
          <a:xfrm>
            <a:off x="468399" y="1041400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Embedding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10802-C693-4CA7-9E2E-9E2A4986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7" y="1467043"/>
            <a:ext cx="10503743" cy="4475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2C27AB-B880-41EB-A0CC-BD535A7F3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85" y="4425494"/>
            <a:ext cx="3971429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813CB97-43EC-4080-A75A-CC8FE701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4167483"/>
            <a:ext cx="10580952" cy="23714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5A4D5D8-0F3D-4587-8AD4-F58FFF1F31E7}"/>
              </a:ext>
            </a:extLst>
          </p:cNvPr>
          <p:cNvSpPr txBox="1">
            <a:spLocks/>
          </p:cNvSpPr>
          <p:nvPr/>
        </p:nvSpPr>
        <p:spPr>
          <a:xfrm>
            <a:off x="0" y="3661863"/>
            <a:ext cx="4535218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/>
              <a:t>Pos Encoding – 1 (Weight Matrix)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CAA25-CAD6-489D-ABFC-AC8740595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3" y="1660185"/>
            <a:ext cx="7485714" cy="15714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232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Positional Encoding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CF78C5-573F-4921-897E-FC3996701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675" y="1226066"/>
            <a:ext cx="1838095" cy="1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5A4D5D8-0F3D-4587-8AD4-F58FFF1F31E7}"/>
              </a:ext>
            </a:extLst>
          </p:cNvPr>
          <p:cNvSpPr txBox="1">
            <a:spLocks/>
          </p:cNvSpPr>
          <p:nvPr/>
        </p:nvSpPr>
        <p:spPr>
          <a:xfrm>
            <a:off x="0" y="3661863"/>
            <a:ext cx="4940300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altLang="ko-KR" dirty="0"/>
              <a:t>Pos Encoding – 2 (Sinusoid Function)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CAA25-CAD6-489D-ABFC-AC874059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3" y="1660185"/>
            <a:ext cx="7485714" cy="15714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232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Positional Encoding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CF78C5-573F-4921-897E-FC399670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42" y="1248787"/>
            <a:ext cx="1838095" cy="16476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5D1ABC-B21C-4B98-980F-F6521C583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88" y="4154958"/>
            <a:ext cx="4009524" cy="2085714"/>
          </a:xfrm>
          <a:prstGeom prst="rect">
            <a:avLst/>
          </a:prstGeom>
        </p:spPr>
      </p:pic>
      <p:pic>
        <p:nvPicPr>
          <p:cNvPr id="14" name="그림 13" descr="커튼이(가) 표시된 사진&#10;&#10;자동 생성된 설명">
            <a:extLst>
              <a:ext uri="{FF2B5EF4-FFF2-40B4-BE49-F238E27FC236}">
                <a16:creationId xmlns:a16="http://schemas.microsoft.com/office/drawing/2014/main" id="{D7A01E82-5B39-44EB-817B-D72D3B662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3103794"/>
            <a:ext cx="4322637" cy="32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327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Embedding Dropout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2D26F-E01E-4812-A5A1-A990EE35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0" y="1410732"/>
            <a:ext cx="9760859" cy="49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8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8A5DCA-A5AE-49AC-8D7C-A64BC272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226066"/>
            <a:ext cx="9804400" cy="515981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418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67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C587F7-8B5F-4EE9-A057-BE2E803E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41877"/>
            <a:ext cx="9550400" cy="491399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418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2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7BA65F-864A-46F8-8A44-CCAE8CD3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215858"/>
            <a:ext cx="9725660" cy="51404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418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40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09911E-BC27-4996-A1C6-C6183A39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122059"/>
            <a:ext cx="11277600" cy="613882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8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418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FBAE1-1B0B-4264-A27C-20E83863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57" y="1799454"/>
            <a:ext cx="9538686" cy="46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869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 (Apply Mask)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11BDB-1E0E-4389-9E3D-7C915B4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1636410"/>
            <a:ext cx="9983078" cy="47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6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869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 (Apply Mask)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618497-2CA1-48B1-ADC6-58F55080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1561646"/>
            <a:ext cx="9292590" cy="45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6DC806-5DFD-49F4-A581-13E3F83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00767"/>
            <a:ext cx="9575800" cy="43698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869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 (Apply Mask)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72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418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7FE08-DFF8-49C3-A9D7-4DD11336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44" y="1799454"/>
            <a:ext cx="9347312" cy="4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1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500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Multi-Head Attention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F4028-90A9-40A9-8C0C-F7D65F7A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601291"/>
            <a:ext cx="9093200" cy="47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9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E415BA-0E68-458D-A82B-BEE5C76F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36" y="1651000"/>
            <a:ext cx="9808964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7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1FBBA7-6B96-4B71-AA70-8C9A02AB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826950"/>
            <a:ext cx="9347200" cy="43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02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24F7D1-9505-453F-A1F6-758A3A2C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68" y="1799454"/>
            <a:ext cx="9257064" cy="4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4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88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Positionwise</a:t>
            </a:r>
            <a:r>
              <a:rPr lang="en-US" altLang="ko-KR" dirty="0"/>
              <a:t> Feed </a:t>
            </a:r>
            <a:r>
              <a:rPr lang="en-US" altLang="ko-KR" dirty="0" err="1"/>
              <a:t>Foward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960EA-B20E-4C3A-90D1-1BE87304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13" y="2015354"/>
            <a:ext cx="9128088" cy="40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05AD412-D91A-4FEE-B52E-75796FCD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7" y="1793097"/>
            <a:ext cx="10219585" cy="35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E273917-D08A-499F-920D-9ACECF71D010}"/>
              </a:ext>
            </a:extLst>
          </p:cNvPr>
          <p:cNvSpPr txBox="1">
            <a:spLocks/>
          </p:cNvSpPr>
          <p:nvPr/>
        </p:nvSpPr>
        <p:spPr>
          <a:xfrm>
            <a:off x="3594100" y="5486785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There are plain Seq2Seq 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1726D-0DA8-46AF-AE35-014D99278300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37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EC8215-462D-4241-A78C-A9228889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13" y="1842666"/>
            <a:ext cx="9128088" cy="42411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88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Positionwise</a:t>
            </a:r>
            <a:r>
              <a:rPr lang="en-US" altLang="ko-KR" dirty="0"/>
              <a:t> Feed </a:t>
            </a:r>
            <a:r>
              <a:rPr lang="en-US" altLang="ko-KR" dirty="0" err="1"/>
              <a:t>Foward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6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E63B14-DEF1-4271-8CEE-53959978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631984"/>
            <a:ext cx="8649117" cy="41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7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Decoder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512154-4FF9-4FC1-8ED1-A2A5AD0B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56" y="1799454"/>
            <a:ext cx="9322088" cy="43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94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41A338-BC5C-4316-BD25-88C6D181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1" y="1137644"/>
            <a:ext cx="9804400" cy="51224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6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22AEE4-330C-4166-B61F-B753F4497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8"/>
          <a:stretch/>
        </p:blipFill>
        <p:spPr>
          <a:xfrm>
            <a:off x="1155700" y="1639332"/>
            <a:ext cx="9880600" cy="45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7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CFF9C-D42A-4F1E-8CEE-96BCD57D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10732"/>
            <a:ext cx="998220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9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98D865-1FE8-4AC4-B78E-38F78AAA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35" y="1410732"/>
            <a:ext cx="9701530" cy="499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26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19BE5C-AB42-414F-BC82-B17769C0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1192776"/>
            <a:ext cx="9499602" cy="501219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7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 (Apply Mask)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0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B49A73-9DEA-4E6F-B749-382A0C9C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9" y="1226067"/>
            <a:ext cx="9290642" cy="49456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7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 (Apply Mask)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858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Masked Multi-Head Attention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104622-ACF3-43E1-BBD5-0DEA5DB9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39" y="2168786"/>
            <a:ext cx="9403121" cy="35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324417B4-404A-4AB1-8417-A6E727F0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4487"/>
            <a:ext cx="121920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25586673-6F96-4946-9DC7-3F8CA1B544F7}"/>
              </a:ext>
            </a:extLst>
          </p:cNvPr>
          <p:cNvSpPr txBox="1">
            <a:spLocks/>
          </p:cNvSpPr>
          <p:nvPr/>
        </p:nvSpPr>
        <p:spPr>
          <a:xfrm>
            <a:off x="2054541" y="4551390"/>
            <a:ext cx="8082915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If sequence is long, it shows very bad performance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4873622" y="5453870"/>
            <a:ext cx="2444751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But, Why?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AE3237-0C8B-4F58-A4DC-03AEFA280BA2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656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BC65C9-D8D8-4E6E-8465-F0644A2F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9" y="1569625"/>
            <a:ext cx="10043362" cy="47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69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E2C647-F15E-4474-82D0-5DF7C67B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314020"/>
            <a:ext cx="10083800" cy="51023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Encoder–Decoder 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398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33DCFC-DDD1-4FF6-9719-88464FB6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9" y="1410732"/>
            <a:ext cx="10083801" cy="507834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Encoder–Decoder 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9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CD1509-A12F-4359-956B-2726880D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65812"/>
            <a:ext cx="10109200" cy="56284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Encoder–Decoder 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276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Encoder–Decoder Multi-Head Attention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1F5212-E6B1-4F89-982B-4F06B546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4848"/>
            <a:ext cx="10515600" cy="49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86B7D6-A90F-4C89-BEA7-31AD4171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03" y="868028"/>
            <a:ext cx="10355794" cy="54883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4505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Encoder–Decoder Multi-Head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91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13C777-8D7C-4777-BD9A-A35DCABB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41399"/>
            <a:ext cx="10160000" cy="53149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181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88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Positionwise</a:t>
            </a:r>
            <a:r>
              <a:rPr lang="en-US" altLang="ko-KR" dirty="0"/>
              <a:t> Feed </a:t>
            </a:r>
            <a:r>
              <a:rPr lang="en-US" altLang="ko-KR" dirty="0" err="1"/>
              <a:t>Foward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DE1730-F5AD-4E81-B183-F762F685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09" y="1685154"/>
            <a:ext cx="10371991" cy="45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88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Positionwise</a:t>
            </a:r>
            <a:r>
              <a:rPr lang="en-US" altLang="ko-KR" dirty="0"/>
              <a:t> Feed </a:t>
            </a:r>
            <a:r>
              <a:rPr lang="en-US" altLang="ko-KR" dirty="0" err="1"/>
              <a:t>Foward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97920-7F54-4B00-B434-77965184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751196"/>
            <a:ext cx="10134600" cy="3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56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Add &amp; Norm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59E1A5-790C-4E7F-BF9E-662034E8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6" y="1627446"/>
            <a:ext cx="11571428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1470023" y="5486785"/>
            <a:ext cx="9251952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Context vector size is fixed, we can not put every information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79DB073-4970-43E9-A203-99D05851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7" y="1793097"/>
            <a:ext cx="10219585" cy="35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15EB18-F879-4436-94E8-0A92B1C26FAC}"/>
              </a:ext>
            </a:extLst>
          </p:cNvPr>
          <p:cNvSpPr/>
          <p:nvPr/>
        </p:nvSpPr>
        <p:spPr>
          <a:xfrm>
            <a:off x="9701530" y="4064000"/>
            <a:ext cx="661670" cy="58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4F31A-3D81-4F18-A00B-E09774CC35CE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036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Linear &amp; </a:t>
            </a:r>
            <a:r>
              <a:rPr lang="en-US" altLang="ko-KR" dirty="0" err="1"/>
              <a:t>Softmax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7F23A-0380-4DC7-8025-8B1B893F2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"/>
          <a:stretch/>
        </p:blipFill>
        <p:spPr>
          <a:xfrm>
            <a:off x="988513" y="1435098"/>
            <a:ext cx="10214974" cy="49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25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14137A-F7BC-4B97-A76E-7CB1868E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39058"/>
            <a:ext cx="10058400" cy="54172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6900FFB-066F-4D81-99F7-05532EB0D32B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1.2 Transformer Architecture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84414F-A54D-4FC1-A24C-890CA62B16DC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A4EB8-23E3-442A-98A1-A542FDAC5A1C}"/>
              </a:ext>
            </a:extLst>
          </p:cNvPr>
          <p:cNvSpPr/>
          <p:nvPr/>
        </p:nvSpPr>
        <p:spPr>
          <a:xfrm>
            <a:off x="468399" y="1041400"/>
            <a:ext cx="117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663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09911E-BC27-4996-A1C6-C6183A39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122059"/>
            <a:ext cx="11277600" cy="6138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5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7DF52DE-F80A-4013-95A4-5C648E7E9AF7}"/>
              </a:ext>
            </a:extLst>
          </p:cNvPr>
          <p:cNvSpPr txBox="1">
            <a:spLocks/>
          </p:cNvSpPr>
          <p:nvPr/>
        </p:nvSpPr>
        <p:spPr>
          <a:xfrm>
            <a:off x="2853690" y="3370648"/>
            <a:ext cx="630936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800" dirty="0"/>
              <a:t>How to represent word in computer ?</a:t>
            </a:r>
          </a:p>
        </p:txBody>
      </p:sp>
    </p:spTree>
    <p:extLst>
      <p:ext uri="{BB962C8B-B14F-4D97-AF65-F5344CB8AC3E}">
        <p14:creationId xmlns:p14="http://schemas.microsoft.com/office/powerpoint/2010/main" val="3541553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7DF52DE-F80A-4013-95A4-5C648E7E9AF7}"/>
              </a:ext>
            </a:extLst>
          </p:cNvPr>
          <p:cNvSpPr txBox="1">
            <a:spLocks/>
          </p:cNvSpPr>
          <p:nvPr/>
        </p:nvSpPr>
        <p:spPr>
          <a:xfrm>
            <a:off x="3509962" y="5665765"/>
            <a:ext cx="5172075" cy="691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… We</a:t>
            </a:r>
            <a:r>
              <a:rPr lang="ko-KR" altLang="en-US" dirty="0"/>
              <a:t> </a:t>
            </a:r>
            <a:r>
              <a:rPr lang="en-US" altLang="ko-KR" dirty="0"/>
              <a:t>Want</a:t>
            </a:r>
            <a:r>
              <a:rPr lang="ko-KR" altLang="en-US" dirty="0"/>
              <a:t> </a:t>
            </a:r>
            <a:r>
              <a:rPr lang="en-US" altLang="ko-KR" dirty="0"/>
              <a:t>Dense Representation !!</a:t>
            </a:r>
          </a:p>
        </p:txBody>
      </p:sp>
      <p:pic>
        <p:nvPicPr>
          <p:cNvPr id="1026" name="Picture 2" descr="one hot 인코딩에 대한 이미지 검색결과">
            <a:extLst>
              <a:ext uri="{FF2B5EF4-FFF2-40B4-BE49-F238E27FC236}">
                <a16:creationId xmlns:a16="http://schemas.microsoft.com/office/drawing/2014/main" id="{F4B286EF-0279-4936-BA99-F27CC79B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2382203"/>
            <a:ext cx="6858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369570" y="992403"/>
            <a:ext cx="4821555" cy="63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Sparse Representation (One-Hot)</a:t>
            </a:r>
          </a:p>
        </p:txBody>
      </p:sp>
    </p:spTree>
    <p:extLst>
      <p:ext uri="{BB962C8B-B14F-4D97-AF65-F5344CB8AC3E}">
        <p14:creationId xmlns:p14="http://schemas.microsoft.com/office/powerpoint/2010/main" val="2462771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369570" y="992403"/>
            <a:ext cx="1109472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Dense Representation (Word2Vec)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2F2B68-4F20-4211-BDF5-E662816D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05" y="2274025"/>
            <a:ext cx="5180665" cy="27657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8F297B-2842-49F0-8012-00922EA24D06}"/>
              </a:ext>
            </a:extLst>
          </p:cNvPr>
          <p:cNvGrpSpPr/>
          <p:nvPr/>
        </p:nvGrpSpPr>
        <p:grpSpPr>
          <a:xfrm>
            <a:off x="6096000" y="1143000"/>
            <a:ext cx="4253345" cy="5055750"/>
            <a:chOff x="5540894" y="1143000"/>
            <a:chExt cx="4812872" cy="552028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C3E8936-67D4-40DA-8A3C-5F7233EC51ED}"/>
                </a:ext>
              </a:extLst>
            </p:cNvPr>
            <p:cNvGrpSpPr/>
            <p:nvPr/>
          </p:nvGrpSpPr>
          <p:grpSpPr>
            <a:xfrm>
              <a:off x="5540894" y="1504604"/>
              <a:ext cx="2395797" cy="5158682"/>
              <a:chOff x="5916930" y="1194646"/>
              <a:chExt cx="2628553" cy="552682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66B200F-E63B-4318-9419-C097115E6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8271" b="11226"/>
              <a:stretch/>
            </p:blipFill>
            <p:spPr>
              <a:xfrm>
                <a:off x="5916930" y="1194646"/>
                <a:ext cx="2628553" cy="552682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3CB845E-C4F0-4EB9-B0A7-69142E24C8D1}"/>
                  </a:ext>
                </a:extLst>
              </p:cNvPr>
              <p:cNvSpPr/>
              <p:nvPr/>
            </p:nvSpPr>
            <p:spPr>
              <a:xfrm>
                <a:off x="6756517" y="1466850"/>
                <a:ext cx="1732640" cy="369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5CCE439-7DE2-4173-8CD5-0F1AB35E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088" y="1143000"/>
              <a:ext cx="2340678" cy="5489745"/>
            </a:xfrm>
            <a:prstGeom prst="rect">
              <a:avLst/>
            </a:prstGeom>
          </p:spPr>
        </p:pic>
      </p:grpSp>
      <p:sp>
        <p:nvSpPr>
          <p:cNvPr id="32" name="부제목 2">
            <a:extLst>
              <a:ext uri="{FF2B5EF4-FFF2-40B4-BE49-F238E27FC236}">
                <a16:creationId xmlns:a16="http://schemas.microsoft.com/office/drawing/2014/main" id="{242594EB-A4FC-41DC-8CC9-97B8254ADCDF}"/>
              </a:ext>
            </a:extLst>
          </p:cNvPr>
          <p:cNvSpPr txBox="1">
            <a:spLocks/>
          </p:cNvSpPr>
          <p:nvPr/>
        </p:nvSpPr>
        <p:spPr>
          <a:xfrm>
            <a:off x="9024052" y="6065899"/>
            <a:ext cx="1146844" cy="5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CBOW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1630F4F9-639D-4677-8956-2FD2653942C3}"/>
              </a:ext>
            </a:extLst>
          </p:cNvPr>
          <p:cNvSpPr txBox="1">
            <a:spLocks/>
          </p:cNvSpPr>
          <p:nvPr/>
        </p:nvSpPr>
        <p:spPr>
          <a:xfrm>
            <a:off x="6627394" y="6065899"/>
            <a:ext cx="1776480" cy="5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Skip Gram</a:t>
            </a:r>
          </a:p>
        </p:txBody>
      </p:sp>
    </p:spTree>
    <p:extLst>
      <p:ext uri="{BB962C8B-B14F-4D97-AF65-F5344CB8AC3E}">
        <p14:creationId xmlns:p14="http://schemas.microsoft.com/office/powerpoint/2010/main" val="691807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369570" y="992403"/>
            <a:ext cx="1109472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Dense Representation (Word2Vec)</a:t>
            </a:r>
          </a:p>
        </p:txBody>
      </p:sp>
      <p:pic>
        <p:nvPicPr>
          <p:cNvPr id="2054" name="Picture 6" descr="관련 이미지">
            <a:extLst>
              <a:ext uri="{FF2B5EF4-FFF2-40B4-BE49-F238E27FC236}">
                <a16:creationId xmlns:a16="http://schemas.microsoft.com/office/drawing/2014/main" id="{B306BEB2-1C1B-4523-862A-09B92435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9275"/>
            <a:ext cx="3926117" cy="3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관련 이미지">
            <a:extLst>
              <a:ext uri="{FF2B5EF4-FFF2-40B4-BE49-F238E27FC236}">
                <a16:creationId xmlns:a16="http://schemas.microsoft.com/office/drawing/2014/main" id="{4B85F8B3-97FD-4FC5-8DA8-A89F52F72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3" y="2129275"/>
            <a:ext cx="4068985" cy="30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439787-7E0E-42D8-9DE5-9C5C438D9F0B}"/>
              </a:ext>
            </a:extLst>
          </p:cNvPr>
          <p:cNvSpPr/>
          <p:nvPr/>
        </p:nvSpPr>
        <p:spPr>
          <a:xfrm>
            <a:off x="7513193" y="3271267"/>
            <a:ext cx="387256" cy="596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A61F8-5F46-4CD4-BD40-E6FF29ECB60A}"/>
              </a:ext>
            </a:extLst>
          </p:cNvPr>
          <p:cNvSpPr/>
          <p:nvPr/>
        </p:nvSpPr>
        <p:spPr>
          <a:xfrm>
            <a:off x="3415529" y="3271268"/>
            <a:ext cx="387256" cy="536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F67BBB83-020D-4A60-8A1B-857ED4C7280F}"/>
              </a:ext>
            </a:extLst>
          </p:cNvPr>
          <p:cNvSpPr txBox="1">
            <a:spLocks/>
          </p:cNvSpPr>
          <p:nvPr/>
        </p:nvSpPr>
        <p:spPr>
          <a:xfrm>
            <a:off x="7463756" y="5193829"/>
            <a:ext cx="1146844" cy="5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CBOW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C3C4B9E-F3E8-4AAA-9F09-73AD5158BC2F}"/>
              </a:ext>
            </a:extLst>
          </p:cNvPr>
          <p:cNvSpPr txBox="1">
            <a:spLocks/>
          </p:cNvSpPr>
          <p:nvPr/>
        </p:nvSpPr>
        <p:spPr>
          <a:xfrm>
            <a:off x="2720917" y="5139147"/>
            <a:ext cx="1776480" cy="5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Skip Gram</a:t>
            </a:r>
          </a:p>
        </p:txBody>
      </p:sp>
    </p:spTree>
    <p:extLst>
      <p:ext uri="{BB962C8B-B14F-4D97-AF65-F5344CB8AC3E}">
        <p14:creationId xmlns:p14="http://schemas.microsoft.com/office/powerpoint/2010/main" val="589655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369570" y="992403"/>
            <a:ext cx="1109472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Dense Representation (Improved Word2Vec)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A91F44-A089-46D4-94B2-665AD66F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1673218"/>
            <a:ext cx="9292596" cy="4082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3D68E-C408-4534-8857-90DA62AA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06" y="5788358"/>
            <a:ext cx="3449673" cy="5238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7C5C74-752B-4085-930A-1FEEA600F5EA}"/>
              </a:ext>
            </a:extLst>
          </p:cNvPr>
          <p:cNvSpPr/>
          <p:nvPr/>
        </p:nvSpPr>
        <p:spPr>
          <a:xfrm>
            <a:off x="6364001" y="5788948"/>
            <a:ext cx="3964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28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"apple"   :   "ap", "app", "appl", "apple"</a:t>
            </a:r>
            <a:endParaRPr lang="ko" altLang="en-US" sz="28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1396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369570" y="992403"/>
            <a:ext cx="1109472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Word Embedding with Pre-training</a:t>
            </a:r>
          </a:p>
        </p:txBody>
      </p:sp>
      <p:pic>
        <p:nvPicPr>
          <p:cNvPr id="3074" name="Picture 2" descr="TSNE 10K">
            <a:extLst>
              <a:ext uri="{FF2B5EF4-FFF2-40B4-BE49-F238E27FC236}">
                <a16:creationId xmlns:a16="http://schemas.microsoft.com/office/drawing/2014/main" id="{F3FDFE2D-6F3D-4B41-888D-47CD0F020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b="2435"/>
          <a:stretch/>
        </p:blipFill>
        <p:spPr bwMode="auto">
          <a:xfrm>
            <a:off x="2265402" y="1889540"/>
            <a:ext cx="7303055" cy="43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35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2155294" y="3370648"/>
            <a:ext cx="7881411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But They can not consider contextual meaning of word</a:t>
            </a:r>
          </a:p>
        </p:txBody>
      </p:sp>
    </p:spTree>
    <p:extLst>
      <p:ext uri="{BB962C8B-B14F-4D97-AF65-F5344CB8AC3E}">
        <p14:creationId xmlns:p14="http://schemas.microsoft.com/office/powerpoint/2010/main" val="296253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177799" y="5314950"/>
            <a:ext cx="11836400" cy="1259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2400" dirty="0"/>
              <a:t>Network confused. </a:t>
            </a:r>
          </a:p>
          <a:p>
            <a:pPr lvl="1">
              <a:lnSpc>
                <a:spcPct val="200000"/>
              </a:lnSpc>
            </a:pPr>
            <a:r>
              <a:rPr lang="en-US" altLang="ko-KR" sz="2400" dirty="0"/>
              <a:t>“so many information in small vector. which part is important?”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79DB073-4970-43E9-A203-99D05851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7" y="1793097"/>
            <a:ext cx="10219585" cy="35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15EB18-F879-4436-94E8-0A92B1C26FAC}"/>
              </a:ext>
            </a:extLst>
          </p:cNvPr>
          <p:cNvSpPr/>
          <p:nvPr/>
        </p:nvSpPr>
        <p:spPr>
          <a:xfrm>
            <a:off x="9701530" y="4064000"/>
            <a:ext cx="661670" cy="58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9B488E-0173-497E-87EA-7C9821263074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502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29C9D-2B79-409E-96E3-817CDE839FCD}"/>
              </a:ext>
            </a:extLst>
          </p:cNvPr>
          <p:cNvGrpSpPr/>
          <p:nvPr/>
        </p:nvGrpSpPr>
        <p:grpSpPr>
          <a:xfrm>
            <a:off x="2433052" y="2001281"/>
            <a:ext cx="7325895" cy="4116944"/>
            <a:chOff x="2433051" y="2239406"/>
            <a:chExt cx="7325895" cy="4116944"/>
          </a:xfrm>
        </p:grpSpPr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175B5862-F11F-42FA-A588-CBA2F804900C}"/>
                </a:ext>
              </a:extLst>
            </p:cNvPr>
            <p:cNvSpPr txBox="1">
              <a:spLocks/>
            </p:cNvSpPr>
            <p:nvPr/>
          </p:nvSpPr>
          <p:spPr>
            <a:xfrm>
              <a:off x="2433051" y="2239406"/>
              <a:ext cx="7325895" cy="19590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2600" dirty="0"/>
                <a:t>I Love an </a:t>
              </a:r>
              <a:r>
                <a:rPr lang="en-US" altLang="ko-KR" sz="2600" b="1" u="sng" dirty="0">
                  <a:solidFill>
                    <a:srgbClr val="FF0000"/>
                  </a:solidFill>
                </a:rPr>
                <a:t>Apple</a:t>
              </a:r>
              <a:r>
                <a:rPr lang="en-US" altLang="ko-KR" sz="2600" dirty="0"/>
                <a:t>. It is delicious than Banana.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600" dirty="0"/>
                <a:t>I Love the </a:t>
              </a:r>
              <a:r>
                <a:rPr lang="en-US" altLang="ko-KR" sz="2600" b="1" u="sng" dirty="0">
                  <a:solidFill>
                    <a:srgbClr val="FF0000"/>
                  </a:solidFill>
                </a:rPr>
                <a:t>Apple</a:t>
              </a:r>
              <a:r>
                <a:rPr lang="en-US" altLang="ko-KR" sz="2600" dirty="0"/>
                <a:t>. It is better than </a:t>
              </a:r>
              <a:r>
                <a:rPr lang="en-US" altLang="ko-KR" sz="2600"/>
                <a:t>Samsung.</a:t>
              </a:r>
              <a:endParaRPr lang="en-US" altLang="ko-KR" sz="2600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sz="3400" b="1" dirty="0"/>
                <a:t>same embedding vector… is it ok?</a:t>
              </a:r>
            </a:p>
          </p:txBody>
        </p:sp>
        <p:pic>
          <p:nvPicPr>
            <p:cNvPr id="7170" name="Picture 2" descr="관련 이미지">
              <a:extLst>
                <a:ext uri="{FF2B5EF4-FFF2-40B4-BE49-F238E27FC236}">
                  <a16:creationId xmlns:a16="http://schemas.microsoft.com/office/drawing/2014/main" id="{4F853CEF-F2E8-47E8-B07A-48BFDBF20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371" y="4618836"/>
              <a:ext cx="2743200" cy="173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사과에 대한 이미지 검색결과">
              <a:extLst>
                <a:ext uri="{FF2B5EF4-FFF2-40B4-BE49-F238E27FC236}">
                  <a16:creationId xmlns:a16="http://schemas.microsoft.com/office/drawing/2014/main" id="{FD1294B2-0D93-489D-A868-5654C407F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585" y="4768305"/>
              <a:ext cx="2195721" cy="143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2371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12D8BA-6D16-4FED-A9B3-2DD51027F46B}"/>
              </a:ext>
            </a:extLst>
          </p:cNvPr>
          <p:cNvSpPr/>
          <p:nvPr/>
        </p:nvSpPr>
        <p:spPr>
          <a:xfrm>
            <a:off x="2970348" y="3429000"/>
            <a:ext cx="7489554" cy="294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u="sng" dirty="0"/>
              <a:t>School, Home, Hospital, Church, Temple …</a:t>
            </a:r>
          </a:p>
          <a:p>
            <a:pPr algn="ctr">
              <a:lnSpc>
                <a:spcPct val="150000"/>
              </a:lnSpc>
            </a:pPr>
            <a:endParaRPr lang="en-US" altLang="ko-KR" sz="1400" dirty="0"/>
          </a:p>
          <a:p>
            <a:pPr algn="ctr">
              <a:lnSpc>
                <a:spcPct val="150000"/>
              </a:lnSpc>
            </a:pP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They will have similar embedding vector. Because they only consider about whether they appear at the same time</a:t>
            </a:r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</a:rPr>
              <a:t>[going, to , _____ , I , am] </a:t>
            </a:r>
            <a:r>
              <a:rPr lang="en-US" altLang="ko-KR" sz="2000" dirty="0"/>
              <a:t>are appear at the same time.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933709-8A84-4D8C-B267-F4A6C5D48FA5}"/>
              </a:ext>
            </a:extLst>
          </p:cNvPr>
          <p:cNvSpPr/>
          <p:nvPr/>
        </p:nvSpPr>
        <p:spPr>
          <a:xfrm>
            <a:off x="3800475" y="1643356"/>
            <a:ext cx="6096000" cy="12852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4/28 : Today, I am </a:t>
            </a:r>
            <a:r>
              <a:rPr lang="en-US" altLang="ko-KR" b="1" dirty="0">
                <a:solidFill>
                  <a:srgbClr val="FF0000"/>
                </a:solidFill>
              </a:rPr>
              <a:t>going to _____</a:t>
            </a:r>
            <a:r>
              <a:rPr lang="en-US" altLang="ko-KR" b="1" dirty="0"/>
              <a:t> , </a:t>
            </a:r>
            <a:r>
              <a:rPr lang="en-US" altLang="ko-KR" b="1" dirty="0">
                <a:solidFill>
                  <a:srgbClr val="FF0000"/>
                </a:solidFill>
              </a:rPr>
              <a:t>I am </a:t>
            </a:r>
            <a:r>
              <a:rPr lang="en-US" altLang="ko-KR" dirty="0"/>
              <a:t>so happy.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4/29 : Today, I am </a:t>
            </a:r>
            <a:r>
              <a:rPr lang="en-US" altLang="ko-KR" b="1" dirty="0">
                <a:solidFill>
                  <a:srgbClr val="FF0000"/>
                </a:solidFill>
              </a:rPr>
              <a:t>going to _____</a:t>
            </a:r>
            <a:r>
              <a:rPr lang="en-US" altLang="ko-KR" b="1" dirty="0"/>
              <a:t> , </a:t>
            </a:r>
            <a:r>
              <a:rPr lang="en-US" altLang="ko-KR" b="1" dirty="0">
                <a:solidFill>
                  <a:srgbClr val="FF0000"/>
                </a:solidFill>
              </a:rPr>
              <a:t>I am </a:t>
            </a:r>
            <a:r>
              <a:rPr lang="en-US" altLang="ko-KR" dirty="0"/>
              <a:t>so sad…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4/30 : Today, I am </a:t>
            </a:r>
            <a:r>
              <a:rPr lang="en-US" altLang="ko-KR" b="1" dirty="0">
                <a:solidFill>
                  <a:srgbClr val="FF0000"/>
                </a:solidFill>
              </a:rPr>
              <a:t>going to _____</a:t>
            </a:r>
            <a:r>
              <a:rPr lang="en-US" altLang="ko-KR" b="1" dirty="0"/>
              <a:t> , </a:t>
            </a:r>
            <a:r>
              <a:rPr lang="en-US" altLang="ko-KR" b="1" dirty="0">
                <a:solidFill>
                  <a:srgbClr val="FF0000"/>
                </a:solidFill>
              </a:rPr>
              <a:t>I am </a:t>
            </a:r>
            <a:r>
              <a:rPr lang="en-US" altLang="ko-KR" dirty="0"/>
              <a:t>so exciting!</a:t>
            </a:r>
          </a:p>
        </p:txBody>
      </p:sp>
    </p:spTree>
    <p:extLst>
      <p:ext uri="{BB962C8B-B14F-4D97-AF65-F5344CB8AC3E}">
        <p14:creationId xmlns:p14="http://schemas.microsoft.com/office/powerpoint/2010/main" val="3183391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2.1 Word Embedding (Word Representation in 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82861A7F-FEE8-4DDA-8108-C6C0C62C5200}"/>
              </a:ext>
            </a:extLst>
          </p:cNvPr>
          <p:cNvSpPr txBox="1">
            <a:spLocks/>
          </p:cNvSpPr>
          <p:nvPr/>
        </p:nvSpPr>
        <p:spPr>
          <a:xfrm>
            <a:off x="2590446" y="5579069"/>
            <a:ext cx="6836756" cy="104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But, think again... Is Church similar with Temple?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Is School similar with Home? …Really?</a:t>
            </a:r>
          </a:p>
        </p:txBody>
      </p:sp>
      <p:pic>
        <p:nvPicPr>
          <p:cNvPr id="14" name="Picture 4" descr="교회에 대한 이미지 검색결과">
            <a:extLst>
              <a:ext uri="{FF2B5EF4-FFF2-40B4-BE49-F238E27FC236}">
                <a16:creationId xmlns:a16="http://schemas.microsoft.com/office/drawing/2014/main" id="{B4465735-3C65-4CFB-9FCF-80A9EEF35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9"/>
          <a:stretch/>
        </p:blipFill>
        <p:spPr bwMode="auto">
          <a:xfrm>
            <a:off x="2764798" y="1406699"/>
            <a:ext cx="2740546" cy="18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관련 이미지">
            <a:extLst>
              <a:ext uri="{FF2B5EF4-FFF2-40B4-BE49-F238E27FC236}">
                <a16:creationId xmlns:a16="http://schemas.microsoft.com/office/drawing/2014/main" id="{B8F32600-81F8-448D-A42A-79CADC04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56" y="1406699"/>
            <a:ext cx="2740546" cy="18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관련 이미지">
            <a:extLst>
              <a:ext uri="{FF2B5EF4-FFF2-40B4-BE49-F238E27FC236}">
                <a16:creationId xmlns:a16="http://schemas.microsoft.com/office/drawing/2014/main" id="{915A35AC-41D1-4110-8E30-327EFCB2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63" y="3454838"/>
            <a:ext cx="2740546" cy="18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관련 이미지">
            <a:extLst>
              <a:ext uri="{FF2B5EF4-FFF2-40B4-BE49-F238E27FC236}">
                <a16:creationId xmlns:a16="http://schemas.microsoft.com/office/drawing/2014/main" id="{7CAA789F-E4C1-4E9B-8AEB-6B97D645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55" y="3451834"/>
            <a:ext cx="2740547" cy="18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898E028-75FC-4A43-90E5-3E29DEB27336}"/>
              </a:ext>
            </a:extLst>
          </p:cNvPr>
          <p:cNvGrpSpPr/>
          <p:nvPr/>
        </p:nvGrpSpPr>
        <p:grpSpPr>
          <a:xfrm>
            <a:off x="5603268" y="3905717"/>
            <a:ext cx="985463" cy="916291"/>
            <a:chOff x="5603268" y="3905717"/>
            <a:chExt cx="985463" cy="9162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9E326E-9981-4015-BDC7-68761CCCAE9B}"/>
                </a:ext>
              </a:extLst>
            </p:cNvPr>
            <p:cNvGrpSpPr/>
            <p:nvPr/>
          </p:nvGrpSpPr>
          <p:grpSpPr>
            <a:xfrm>
              <a:off x="5603268" y="3905717"/>
              <a:ext cx="985463" cy="916291"/>
              <a:chOff x="3143999" y="4372282"/>
              <a:chExt cx="637426" cy="604195"/>
            </a:xfrm>
          </p:grpSpPr>
          <p:sp>
            <p:nvSpPr>
              <p:cNvPr id="17" name="부제목 2">
                <a:extLst>
                  <a:ext uri="{FF2B5EF4-FFF2-40B4-BE49-F238E27FC236}">
                    <a16:creationId xmlns:a16="http://schemas.microsoft.com/office/drawing/2014/main" id="{3F243077-DE2E-49C5-AB5A-B6134CA62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999" y="4372282"/>
                <a:ext cx="637426" cy="552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/>
                  <a:t>~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800" dirty="0"/>
              </a:p>
            </p:txBody>
          </p:sp>
          <p:sp>
            <p:nvSpPr>
              <p:cNvPr id="18" name="부제목 2">
                <a:extLst>
                  <a:ext uri="{FF2B5EF4-FFF2-40B4-BE49-F238E27FC236}">
                    <a16:creationId xmlns:a16="http://schemas.microsoft.com/office/drawing/2014/main" id="{99290307-E293-4C74-A3B1-0EA81B6B1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999" y="4424333"/>
                <a:ext cx="637426" cy="552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/>
                  <a:t>~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800" dirty="0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198B215-A6E0-4977-B292-AA1020986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355" y="4248150"/>
              <a:ext cx="132795" cy="2477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E35C18-02D0-49A9-B860-8ABF7658B87D}"/>
              </a:ext>
            </a:extLst>
          </p:cNvPr>
          <p:cNvGrpSpPr/>
          <p:nvPr/>
        </p:nvGrpSpPr>
        <p:grpSpPr>
          <a:xfrm>
            <a:off x="5603823" y="1978999"/>
            <a:ext cx="985463" cy="916291"/>
            <a:chOff x="5603268" y="3905717"/>
            <a:chExt cx="985463" cy="91629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5873C9A-0715-4ECB-999F-BFBDFE70D796}"/>
                </a:ext>
              </a:extLst>
            </p:cNvPr>
            <p:cNvGrpSpPr/>
            <p:nvPr/>
          </p:nvGrpSpPr>
          <p:grpSpPr>
            <a:xfrm>
              <a:off x="5603268" y="3905717"/>
              <a:ext cx="985463" cy="916291"/>
              <a:chOff x="3143999" y="4372282"/>
              <a:chExt cx="637426" cy="604195"/>
            </a:xfrm>
          </p:grpSpPr>
          <p:sp>
            <p:nvSpPr>
              <p:cNvPr id="28" name="부제목 2">
                <a:extLst>
                  <a:ext uri="{FF2B5EF4-FFF2-40B4-BE49-F238E27FC236}">
                    <a16:creationId xmlns:a16="http://schemas.microsoft.com/office/drawing/2014/main" id="{C94B47E5-5B70-4A09-8304-D1BEC45F96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999" y="4372282"/>
                <a:ext cx="637426" cy="552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/>
                  <a:t>~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800" dirty="0"/>
              </a:p>
            </p:txBody>
          </p:sp>
          <p:sp>
            <p:nvSpPr>
              <p:cNvPr id="29" name="부제목 2">
                <a:extLst>
                  <a:ext uri="{FF2B5EF4-FFF2-40B4-BE49-F238E27FC236}">
                    <a16:creationId xmlns:a16="http://schemas.microsoft.com/office/drawing/2014/main" id="{EAE74FC3-BDB2-4643-A85E-EF16DFA80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999" y="4424333"/>
                <a:ext cx="637426" cy="552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800" dirty="0"/>
                  <a:t>~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800" dirty="0"/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BB8FE85-4E52-4F60-8C9E-377BA127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355" y="4248150"/>
              <a:ext cx="132795" cy="2477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994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75B5862-F11F-42FA-A588-CBA2F804900C}"/>
              </a:ext>
            </a:extLst>
          </p:cNvPr>
          <p:cNvSpPr txBox="1">
            <a:spLocks/>
          </p:cNvSpPr>
          <p:nvPr/>
        </p:nvSpPr>
        <p:spPr>
          <a:xfrm>
            <a:off x="2836891" y="3049973"/>
            <a:ext cx="6518217" cy="758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pic>
        <p:nvPicPr>
          <p:cNvPr id="7" name="Picture 4" descr="elmo에 대한 이미지 검색결과">
            <a:extLst>
              <a:ext uri="{FF2B5EF4-FFF2-40B4-BE49-F238E27FC236}">
                <a16:creationId xmlns:a16="http://schemas.microsoft.com/office/drawing/2014/main" id="{88856E38-3530-49E7-8586-264011BC6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1" y="4020842"/>
            <a:ext cx="2518070" cy="25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78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22CEAF9-5142-4126-B8AA-E4857E5DBCA1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Language Model : To assign probability to sequence.</a:t>
            </a:r>
          </a:p>
        </p:txBody>
      </p:sp>
      <p:pic>
        <p:nvPicPr>
          <p:cNvPr id="4098" name="Picture 2" descr="language model에 대한 이미지 검색결과">
            <a:extLst>
              <a:ext uri="{FF2B5EF4-FFF2-40B4-BE49-F238E27FC236}">
                <a16:creationId xmlns:a16="http://schemas.microsoft.com/office/drawing/2014/main" id="{EFFB80FA-091D-48BA-ACF3-3EB33CF6E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9100"/>
          <a:stretch/>
        </p:blipFill>
        <p:spPr bwMode="auto">
          <a:xfrm>
            <a:off x="3148031" y="2731341"/>
            <a:ext cx="60198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7A7D4D9E-6FC2-4682-8062-34244F7AEDD1}"/>
              </a:ext>
            </a:extLst>
          </p:cNvPr>
          <p:cNvSpPr txBox="1">
            <a:spLocks/>
          </p:cNvSpPr>
          <p:nvPr/>
        </p:nvSpPr>
        <p:spPr>
          <a:xfrm>
            <a:off x="2613854" y="5161383"/>
            <a:ext cx="7088155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Consider previous </a:t>
            </a:r>
            <a:r>
              <a:rPr lang="en-US" altLang="ko-KR" b="1" u="sng" dirty="0"/>
              <a:t>words</a:t>
            </a:r>
            <a:r>
              <a:rPr lang="en-US" altLang="ko-KR" dirty="0"/>
              <a:t> and Predict next word</a:t>
            </a:r>
          </a:p>
        </p:txBody>
      </p:sp>
    </p:spTree>
    <p:extLst>
      <p:ext uri="{BB962C8B-B14F-4D97-AF65-F5344CB8AC3E}">
        <p14:creationId xmlns:p14="http://schemas.microsoft.com/office/powerpoint/2010/main" val="4129795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8A9F74-55A0-4926-B425-F444C0707C7D}"/>
              </a:ext>
            </a:extLst>
          </p:cNvPr>
          <p:cNvGrpSpPr/>
          <p:nvPr/>
        </p:nvGrpSpPr>
        <p:grpSpPr>
          <a:xfrm>
            <a:off x="1631809" y="1901151"/>
            <a:ext cx="9464816" cy="4252045"/>
            <a:chOff x="1368025" y="1983533"/>
            <a:chExt cx="9865213" cy="45986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05165A-A634-465F-B525-6D0A5E570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25"/>
            <a:stretch/>
          </p:blipFill>
          <p:spPr>
            <a:xfrm>
              <a:off x="1520889" y="1983533"/>
              <a:ext cx="3426981" cy="28909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CB7A30-454A-45A9-9BAF-DB16EE043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863" y="3000321"/>
              <a:ext cx="5671375" cy="1742857"/>
            </a:xfrm>
            <a:prstGeom prst="rect">
              <a:avLst/>
            </a:prstGeom>
          </p:spPr>
        </p:pic>
        <p:sp>
          <p:nvSpPr>
            <p:cNvPr id="9" name="부제목 2">
              <a:extLst>
                <a:ext uri="{FF2B5EF4-FFF2-40B4-BE49-F238E27FC236}">
                  <a16:creationId xmlns:a16="http://schemas.microsoft.com/office/drawing/2014/main" id="{A9C4CC64-70D3-4098-ABC0-D411E7202365}"/>
                </a:ext>
              </a:extLst>
            </p:cNvPr>
            <p:cNvSpPr txBox="1">
              <a:spLocks/>
            </p:cNvSpPr>
            <p:nvPr/>
          </p:nvSpPr>
          <p:spPr>
            <a:xfrm>
              <a:off x="1368025" y="5235969"/>
              <a:ext cx="3579845" cy="7580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Consider neighbor </a:t>
              </a:r>
              <a:r>
                <a:rPr lang="en-US" altLang="ko-KR" sz="2000" b="1" u="sng" dirty="0"/>
                <a:t>word</a:t>
              </a:r>
            </a:p>
          </p:txBody>
        </p:sp>
        <p:sp>
          <p:nvSpPr>
            <p:cNvPr id="10" name="부제목 2">
              <a:extLst>
                <a:ext uri="{FF2B5EF4-FFF2-40B4-BE49-F238E27FC236}">
                  <a16:creationId xmlns:a16="http://schemas.microsoft.com/office/drawing/2014/main" id="{E7193195-460E-4A8B-8BEF-4FC93DDD4845}"/>
                </a:ext>
              </a:extLst>
            </p:cNvPr>
            <p:cNvSpPr txBox="1">
              <a:spLocks/>
            </p:cNvSpPr>
            <p:nvPr/>
          </p:nvSpPr>
          <p:spPr>
            <a:xfrm>
              <a:off x="2215437" y="5819828"/>
              <a:ext cx="1594213" cy="7580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b="1" dirty="0"/>
                <a:t>Word2Vec</a:t>
              </a:r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D52CE342-BCAF-46C4-84F7-468DF79ABF01}"/>
                </a:ext>
              </a:extLst>
            </p:cNvPr>
            <p:cNvSpPr txBox="1">
              <a:spLocks/>
            </p:cNvSpPr>
            <p:nvPr/>
          </p:nvSpPr>
          <p:spPr>
            <a:xfrm>
              <a:off x="6685873" y="5235969"/>
              <a:ext cx="3825552" cy="7580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Consider previous </a:t>
              </a:r>
              <a:r>
                <a:rPr lang="en-US" altLang="ko-KR" sz="2000" b="1" u="sng" dirty="0"/>
                <a:t>words</a:t>
              </a:r>
            </a:p>
          </p:txBody>
        </p:sp>
        <p:sp>
          <p:nvSpPr>
            <p:cNvPr id="12" name="부제목 2">
              <a:extLst>
                <a:ext uri="{FF2B5EF4-FFF2-40B4-BE49-F238E27FC236}">
                  <a16:creationId xmlns:a16="http://schemas.microsoft.com/office/drawing/2014/main" id="{C01EEAE2-FDE7-4205-9BB0-E117FF862033}"/>
                </a:ext>
              </a:extLst>
            </p:cNvPr>
            <p:cNvSpPr txBox="1">
              <a:spLocks/>
            </p:cNvSpPr>
            <p:nvPr/>
          </p:nvSpPr>
          <p:spPr>
            <a:xfrm>
              <a:off x="7327696" y="5824082"/>
              <a:ext cx="2148296" cy="7580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b="1" dirty="0"/>
                <a:t>Language Model</a:t>
              </a:r>
            </a:p>
          </p:txBody>
        </p:sp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F9C7DE5D-D605-4405-86B9-65E9AA703680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Language Model : To assign probability to sequence.</a:t>
            </a:r>
          </a:p>
        </p:txBody>
      </p:sp>
    </p:spTree>
    <p:extLst>
      <p:ext uri="{BB962C8B-B14F-4D97-AF65-F5344CB8AC3E}">
        <p14:creationId xmlns:p14="http://schemas.microsoft.com/office/powerpoint/2010/main" val="3757084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Embedding from Language Model (</a:t>
            </a:r>
            <a:r>
              <a:rPr lang="en-US" altLang="ko-KR" dirty="0" err="1"/>
              <a:t>ELMo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C5860-233B-4F40-85AD-C334711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2"/>
          <a:stretch/>
        </p:blipFill>
        <p:spPr>
          <a:xfrm>
            <a:off x="3056616" y="2394065"/>
            <a:ext cx="6078766" cy="2706939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6F000F09-0FDC-4046-99AE-A63C15D9377B}"/>
              </a:ext>
            </a:extLst>
          </p:cNvPr>
          <p:cNvSpPr txBox="1">
            <a:spLocks/>
          </p:cNvSpPr>
          <p:nvPr/>
        </p:nvSpPr>
        <p:spPr>
          <a:xfrm>
            <a:off x="1400447" y="5644341"/>
            <a:ext cx="9215846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err="1"/>
              <a:t>ELMo</a:t>
            </a:r>
            <a:r>
              <a:rPr lang="en-US" altLang="ko-KR" sz="2000" dirty="0"/>
              <a:t> uses 2 Language Model consisted of Multi Layer RNN(LSTM) : </a:t>
            </a:r>
            <a:r>
              <a:rPr lang="en-US" altLang="ko-KR" sz="2000" b="1" u="sng" dirty="0" err="1"/>
              <a:t>BiLM</a:t>
            </a:r>
            <a:endParaRPr lang="en-US" altLang="ko-KR" sz="2000" b="1" u="sng" dirty="0"/>
          </a:p>
        </p:txBody>
      </p:sp>
    </p:spTree>
    <p:extLst>
      <p:ext uri="{BB962C8B-B14F-4D97-AF65-F5344CB8AC3E}">
        <p14:creationId xmlns:p14="http://schemas.microsoft.com/office/powerpoint/2010/main" val="199222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Embedding from Language Model (</a:t>
            </a:r>
            <a:r>
              <a:rPr lang="en-US" altLang="ko-KR" dirty="0" err="1"/>
              <a:t>ELMo</a:t>
            </a:r>
            <a:r>
              <a:rPr lang="en-US" altLang="ko-KR" dirty="0"/>
              <a:t>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A99A2F0-C284-4DD7-A64C-4F6855BED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/>
          <a:stretch/>
        </p:blipFill>
        <p:spPr bwMode="auto">
          <a:xfrm>
            <a:off x="3098139" y="2135750"/>
            <a:ext cx="5995720" cy="30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A4F2E8-4CD8-4202-9BB2-F5E7A6551B6F}"/>
              </a:ext>
            </a:extLst>
          </p:cNvPr>
          <p:cNvSpPr/>
          <p:nvPr/>
        </p:nvSpPr>
        <p:spPr>
          <a:xfrm>
            <a:off x="2288771" y="5669122"/>
            <a:ext cx="7614457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To embed the word </a:t>
            </a:r>
            <a:r>
              <a:rPr lang="en-US" altLang="ko-KR" b="1" dirty="0"/>
              <a:t>”</a:t>
            </a:r>
            <a:r>
              <a:rPr lang="ko-KR" altLang="en-US" b="1" dirty="0"/>
              <a:t>play</a:t>
            </a:r>
            <a:r>
              <a:rPr lang="en-US" altLang="ko-KR" b="1" dirty="0"/>
              <a:t>”</a:t>
            </a:r>
            <a:r>
              <a:rPr lang="ko-KR" altLang="en-US" dirty="0"/>
              <a:t>, ELMo uses the </a:t>
            </a:r>
            <a:r>
              <a:rPr lang="ko-KR" altLang="en-US" b="1" u="sng" dirty="0"/>
              <a:t>result of each layer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inside the dotted rectangle above as the material.</a:t>
            </a:r>
          </a:p>
        </p:txBody>
      </p:sp>
    </p:spTree>
    <p:extLst>
      <p:ext uri="{BB962C8B-B14F-4D97-AF65-F5344CB8AC3E}">
        <p14:creationId xmlns:p14="http://schemas.microsoft.com/office/powerpoint/2010/main" val="7974188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Embedding from Language Model (</a:t>
            </a:r>
            <a:r>
              <a:rPr lang="en-US" altLang="ko-KR" dirty="0" err="1"/>
              <a:t>ELMo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4CD96-FD18-432C-A224-46E63A8D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2" y="4200671"/>
            <a:ext cx="2540429" cy="13370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AE6782-20B5-41E0-A461-C2CB160798CA}"/>
              </a:ext>
            </a:extLst>
          </p:cNvPr>
          <p:cNvSpPr/>
          <p:nvPr/>
        </p:nvSpPr>
        <p:spPr>
          <a:xfrm>
            <a:off x="147545" y="5588619"/>
            <a:ext cx="268309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1. Concatenate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Forward LM &amp; Backward LM</a:t>
            </a:r>
            <a:endParaRPr lang="ko-KR" altLang="en-US" sz="1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247DA9B-51EC-40C9-9610-6D012201A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/>
          <a:stretch/>
        </p:blipFill>
        <p:spPr bwMode="auto">
          <a:xfrm>
            <a:off x="3299465" y="1736721"/>
            <a:ext cx="4696697" cy="24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51A8A6-00D8-4437-BB22-962CE8708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0" r="13459"/>
          <a:stretch/>
        </p:blipFill>
        <p:spPr>
          <a:xfrm>
            <a:off x="3357654" y="4575892"/>
            <a:ext cx="2020650" cy="8998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940416-BB67-4ABF-BA3E-968ACAA18F4B}"/>
              </a:ext>
            </a:extLst>
          </p:cNvPr>
          <p:cNvSpPr/>
          <p:nvPr/>
        </p:nvSpPr>
        <p:spPr>
          <a:xfrm>
            <a:off x="2984738" y="5588619"/>
            <a:ext cx="268309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2. Multiply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Wight at each layer’s outputs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C7154C-00B5-4E7D-A88C-8B8BB5272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3"/>
          <a:stretch/>
        </p:blipFill>
        <p:spPr>
          <a:xfrm>
            <a:off x="6054776" y="4575892"/>
            <a:ext cx="2854383" cy="8998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C459FA-7BF0-4936-B573-590FCAFBCED8}"/>
              </a:ext>
            </a:extLst>
          </p:cNvPr>
          <p:cNvSpPr/>
          <p:nvPr/>
        </p:nvSpPr>
        <p:spPr>
          <a:xfrm>
            <a:off x="6387374" y="5588619"/>
            <a:ext cx="206908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3. Add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Every layer’s outputs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6A3456-FF25-471A-9631-AEA20BA08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395" y="4607549"/>
            <a:ext cx="2037934" cy="6044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81C65-A3C4-47A1-A9FC-132EC9259A03}"/>
              </a:ext>
            </a:extLst>
          </p:cNvPr>
          <p:cNvSpPr/>
          <p:nvPr/>
        </p:nvSpPr>
        <p:spPr>
          <a:xfrm>
            <a:off x="8909158" y="5588619"/>
            <a:ext cx="305319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4. Scale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by multiplying constant</a:t>
            </a:r>
          </a:p>
        </p:txBody>
      </p:sp>
    </p:spTree>
    <p:extLst>
      <p:ext uri="{BB962C8B-B14F-4D97-AF65-F5344CB8AC3E}">
        <p14:creationId xmlns:p14="http://schemas.microsoft.com/office/powerpoint/2010/main" val="1626385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Embedding from Language Model (</a:t>
            </a:r>
            <a:r>
              <a:rPr lang="en-US" altLang="ko-KR" dirty="0" err="1"/>
              <a:t>ELMo</a:t>
            </a:r>
            <a:r>
              <a:rPr lang="en-US" altLang="ko-KR" dirty="0"/>
              <a:t>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4C1B84-4332-4C79-8BC8-1151C31E8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64" y="2035070"/>
            <a:ext cx="3019272" cy="316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13073833-4180-48CB-A043-6055D651C208}"/>
              </a:ext>
            </a:extLst>
          </p:cNvPr>
          <p:cNvSpPr txBox="1">
            <a:spLocks/>
          </p:cNvSpPr>
          <p:nvPr/>
        </p:nvSpPr>
        <p:spPr>
          <a:xfrm>
            <a:off x="2008504" y="5537936"/>
            <a:ext cx="8174992" cy="982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We can use </a:t>
            </a:r>
            <a:r>
              <a:rPr lang="en-US" altLang="ko-KR" sz="1800" dirty="0" err="1"/>
              <a:t>ELMo</a:t>
            </a:r>
            <a:r>
              <a:rPr lang="en-US" altLang="ko-KR" sz="1800" dirty="0"/>
              <a:t> representation for downstream task with embedding</a:t>
            </a:r>
          </a:p>
          <a:p>
            <a:pPr>
              <a:lnSpc>
                <a:spcPct val="150000"/>
              </a:lnSpc>
            </a:pPr>
            <a:r>
              <a:rPr lang="en-US" altLang="ko-KR" sz="1800" b="1" u="sng" dirty="0"/>
              <a:t>And Now, Model knows about word’s contextual meaning. </a:t>
            </a:r>
          </a:p>
        </p:txBody>
      </p:sp>
    </p:spTree>
    <p:extLst>
      <p:ext uri="{BB962C8B-B14F-4D97-AF65-F5344CB8AC3E}">
        <p14:creationId xmlns:p14="http://schemas.microsoft.com/office/powerpoint/2010/main" val="61676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83839-3AFD-4B11-92B2-159D3B4B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3" y="2500428"/>
            <a:ext cx="11582613" cy="245768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3266280" y="5229961"/>
            <a:ext cx="5659440" cy="846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So, We will use output of each time step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15EB18-F879-4436-94E8-0A92B1C26FAC}"/>
              </a:ext>
            </a:extLst>
          </p:cNvPr>
          <p:cNvSpPr/>
          <p:nvPr/>
        </p:nvSpPr>
        <p:spPr>
          <a:xfrm>
            <a:off x="1878330" y="2500427"/>
            <a:ext cx="8319770" cy="46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DDE46E-86AC-4130-8C98-3A13A1BF5AB8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3244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Embedding from Language Model (</a:t>
            </a:r>
            <a:r>
              <a:rPr lang="en-US" altLang="ko-KR" dirty="0" err="1"/>
              <a:t>ELMo</a:t>
            </a:r>
            <a:r>
              <a:rPr lang="en-US" altLang="ko-KR" dirty="0"/>
              <a:t>)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66F9CFD-74EB-41B5-A085-7D9A1C188159}"/>
              </a:ext>
            </a:extLst>
          </p:cNvPr>
          <p:cNvSpPr txBox="1">
            <a:spLocks/>
          </p:cNvSpPr>
          <p:nvPr/>
        </p:nvSpPr>
        <p:spPr>
          <a:xfrm>
            <a:off x="2616835" y="3182050"/>
            <a:ext cx="6958330" cy="14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But, there are still a big problem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We still lack the data specific to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1458530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We still lack the data specific to a particular task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4A1E5-F649-4A44-A687-403CFBDCB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" t="15475" r="6293" b="17877"/>
          <a:stretch/>
        </p:blipFill>
        <p:spPr>
          <a:xfrm>
            <a:off x="1721525" y="1813321"/>
            <a:ext cx="8748950" cy="4106116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669155" y="6031298"/>
            <a:ext cx="267843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53155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We still lack the data specific to a particular task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66836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Named Entity Recognition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9AD007-7764-4E19-B876-29F16B6C5335}"/>
              </a:ext>
            </a:extLst>
          </p:cNvPr>
          <p:cNvGrpSpPr/>
          <p:nvPr/>
        </p:nvGrpSpPr>
        <p:grpSpPr>
          <a:xfrm>
            <a:off x="2972753" y="2169947"/>
            <a:ext cx="6246494" cy="3632786"/>
            <a:chOff x="3564256" y="2543175"/>
            <a:chExt cx="5046344" cy="3027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E82E48-7D75-491A-BA72-872CC6DD3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08" t="28808" r="32632" b="48174"/>
            <a:stretch/>
          </p:blipFill>
          <p:spPr>
            <a:xfrm>
              <a:off x="3564256" y="2759917"/>
              <a:ext cx="2719094" cy="26606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B1737-767E-4703-928C-DBDC3DB70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24" t="53226" r="32632" b="17591"/>
            <a:stretch/>
          </p:blipFill>
          <p:spPr>
            <a:xfrm>
              <a:off x="6137248" y="2543175"/>
              <a:ext cx="2473352" cy="30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019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We still lack the data specific to a particular task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5984274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Machine Translation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EE9AC0-3F2E-4855-8930-7D9E3C8D293E}"/>
              </a:ext>
            </a:extLst>
          </p:cNvPr>
          <p:cNvGrpSpPr/>
          <p:nvPr/>
        </p:nvGrpSpPr>
        <p:grpSpPr>
          <a:xfrm>
            <a:off x="2117228" y="2529727"/>
            <a:ext cx="7957543" cy="2480423"/>
            <a:chOff x="1944289" y="2697672"/>
            <a:chExt cx="9514286" cy="30057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E75320-EE2F-4284-86C3-B3A2E448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2697672"/>
              <a:ext cx="9514286" cy="14626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8659D1-018A-48AF-AFF5-2BC175DB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4240722"/>
              <a:ext cx="9514286" cy="1462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7949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2.2 Embedding from Language Model (</a:t>
            </a:r>
            <a:r>
              <a:rPr lang="en-US" altLang="ko-KR" b="1" dirty="0" err="1"/>
              <a:t>ELMo</a:t>
            </a:r>
            <a:r>
              <a:rPr lang="en-US" altLang="ko-KR" b="1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We still lack the data specific to a particular task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Question &amp; Answering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F715DC-1B98-45CE-B24E-3964D533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98" y="1677328"/>
            <a:ext cx="7812403" cy="44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8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09911E-BC27-4996-A1C6-C6183A39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122059"/>
            <a:ext cx="11277600" cy="6138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2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But we have a lot of unlabeled text data.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1DC14-34FC-426D-B08E-40623D66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6465"/>
            <a:ext cx="10344150" cy="40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38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369570" y="938563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But we have a lot of unlabeled text data.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FD556-4E5E-4B19-83EF-0BB54EE4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53" y="1713863"/>
            <a:ext cx="6707694" cy="50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00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730E389-925B-4BD5-BBC3-23D502F529F3}"/>
              </a:ext>
            </a:extLst>
          </p:cNvPr>
          <p:cNvSpPr txBox="1">
            <a:spLocks/>
          </p:cNvSpPr>
          <p:nvPr/>
        </p:nvSpPr>
        <p:spPr>
          <a:xfrm>
            <a:off x="704850" y="2468862"/>
            <a:ext cx="10782299" cy="283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want universal NLU Model trained unlabeled data like human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So, GPT tries semi-supervised approach with pre-train &amp; fine tune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 solve that problem (lack of task specific dataset) 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2163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Unsupervised Pre-train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515E0D-96E5-428D-B005-3A21EB8B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0" y="3763304"/>
            <a:ext cx="6988379" cy="1340724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Unsupervised Corpus of token U = u1, u2, … , un 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The maximum likelihood of maximizing a standard LM objective is: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K = window size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Theta = NN’s parameter</a:t>
            </a:r>
          </a:p>
        </p:txBody>
      </p:sp>
    </p:spTree>
    <p:extLst>
      <p:ext uri="{BB962C8B-B14F-4D97-AF65-F5344CB8AC3E}">
        <p14:creationId xmlns:p14="http://schemas.microsoft.com/office/powerpoint/2010/main" val="198680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83839-3AFD-4B11-92B2-159D3B4B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3" y="2500428"/>
            <a:ext cx="11582613" cy="245768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9828B3-B26F-4670-9E29-56E0780E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6D95C1E-F55B-49B6-AE0C-1F0BC9801DA8}"/>
              </a:ext>
            </a:extLst>
          </p:cNvPr>
          <p:cNvSpPr txBox="1">
            <a:spLocks/>
          </p:cNvSpPr>
          <p:nvPr/>
        </p:nvSpPr>
        <p:spPr>
          <a:xfrm>
            <a:off x="0" y="283346"/>
            <a:ext cx="97015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b="1" dirty="0"/>
              <a:t>1.1 Attention Mechanism (Seq2Seq with Attention)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3DFD9-94C6-44AD-B9FF-19F343230256}"/>
              </a:ext>
            </a:extLst>
          </p:cNvPr>
          <p:cNvSpPr txBox="1">
            <a:spLocks/>
          </p:cNvSpPr>
          <p:nvPr/>
        </p:nvSpPr>
        <p:spPr>
          <a:xfrm>
            <a:off x="2858134" y="5220376"/>
            <a:ext cx="6475730" cy="639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altLang="ko-KR" sz="2400" dirty="0"/>
              <a:t>Firstly, we can get the encoder hidden state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AEB377-23D6-4E08-9AE0-3A7A60970E7D}"/>
              </a:ext>
            </a:extLst>
          </p:cNvPr>
          <p:cNvSpPr/>
          <p:nvPr/>
        </p:nvSpPr>
        <p:spPr>
          <a:xfrm>
            <a:off x="9740900" y="-39820"/>
            <a:ext cx="245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inherit"/>
                <a:hlinkClick r:id="rId3"/>
              </a:rPr>
              <a:t>Reference : Raimi Karim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502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584E8-8453-4D9A-8F02-6FFB09B2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24" y="3825192"/>
            <a:ext cx="6580952" cy="1876190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Unsupervised Pre-train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Unsupervised Corpus of token U = u1, u2, … , un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We = Embedding , Wp = Positional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P(u) is output of model (next word prediction)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375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36865A-AC78-4623-AEDA-E68983FA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71" y="1588698"/>
            <a:ext cx="7295197" cy="51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Unsupervised Pre-train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1710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Supervised Fine Tune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44488DE5-1D89-419F-B454-6096608E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6" y="1355725"/>
            <a:ext cx="2770804" cy="511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7489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Supervised Fine Tune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623132-319A-4204-B7C3-DB23749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84" y="4652711"/>
            <a:ext cx="4828571" cy="504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8FC318-C423-4CF0-AE2C-3E9ACDAF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5" y="5412117"/>
            <a:ext cx="4676190" cy="942857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D1A35B0E-310F-442E-90B5-D92B1CB618E5}"/>
              </a:ext>
            </a:extLst>
          </p:cNvPr>
          <p:cNvSpPr txBox="1">
            <a:spLocks/>
          </p:cNvSpPr>
          <p:nvPr/>
        </p:nvSpPr>
        <p:spPr>
          <a:xfrm>
            <a:off x="521970" y="21010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Supervised Corpus of token X = x1, x2, … , </a:t>
            </a:r>
            <a:r>
              <a:rPr lang="en-US" altLang="ko-KR" dirty="0" err="1"/>
              <a:t>xm</a:t>
            </a:r>
            <a:r>
              <a:rPr lang="en-US" altLang="ko-KR" dirty="0"/>
              <a:t>, label = Y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pass through the linear output layer once more to predict the y value</a:t>
            </a:r>
          </a:p>
        </p:txBody>
      </p:sp>
    </p:spTree>
    <p:extLst>
      <p:ext uri="{BB962C8B-B14F-4D97-AF65-F5344CB8AC3E}">
        <p14:creationId xmlns:p14="http://schemas.microsoft.com/office/powerpoint/2010/main" val="38594252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Auxiliary Loss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D1A35B0E-310F-442E-90B5-D92B1CB618E5}"/>
              </a:ext>
            </a:extLst>
          </p:cNvPr>
          <p:cNvSpPr txBox="1">
            <a:spLocks/>
          </p:cNvSpPr>
          <p:nvPr/>
        </p:nvSpPr>
        <p:spPr>
          <a:xfrm>
            <a:off x="521970" y="21010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Supervised Corpus of token X = x1, x2, … , </a:t>
            </a:r>
            <a:r>
              <a:rPr lang="en-US" altLang="ko-KR" dirty="0" err="1"/>
              <a:t>xm</a:t>
            </a:r>
            <a:r>
              <a:rPr lang="en-US" altLang="ko-KR" dirty="0"/>
              <a:t>, label = Y</a:t>
            </a:r>
          </a:p>
          <a:p>
            <a:pPr algn="l">
              <a:lnSpc>
                <a:spcPct val="150000"/>
              </a:lnSpc>
            </a:pPr>
            <a:r>
              <a:rPr lang="en-US" altLang="ko-KR" dirty="0"/>
              <a:t>pass through the linear output layer once more to predict the y value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42070-150B-42E5-B94A-4A53A47C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57" y="4703751"/>
            <a:ext cx="391428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32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0BC68281-49F1-4033-9EA1-9956E3BAC172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2.3 Unsupervised Pre-train, Supervised Fine Tune (GPT)</a:t>
            </a:r>
          </a:p>
          <a:p>
            <a:pPr algn="l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0103AB3-AEA6-4A2A-BB74-2F008FFC61F7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Framework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1" name="Picture 2" descr="GPT architecture">
            <a:extLst>
              <a:ext uri="{FF2B5EF4-FFF2-40B4-BE49-F238E27FC236}">
                <a16:creationId xmlns:a16="http://schemas.microsoft.com/office/drawing/2014/main" id="{C6AA595B-520C-4FC2-B61E-31D5EC7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43" y="1752600"/>
            <a:ext cx="90963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091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82FBF01-EEB5-44CE-9DA4-614E134B3CDA}"/>
              </a:ext>
            </a:extLst>
          </p:cNvPr>
          <p:cNvSpPr txBox="1">
            <a:spLocks/>
          </p:cNvSpPr>
          <p:nvPr/>
        </p:nvSpPr>
        <p:spPr>
          <a:xfrm>
            <a:off x="4231005" y="3163475"/>
            <a:ext cx="355473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pic>
        <p:nvPicPr>
          <p:cNvPr id="132098" name="Picture 2">
            <a:extLst>
              <a:ext uri="{FF2B5EF4-FFF2-40B4-BE49-F238E27FC236}">
                <a16:creationId xmlns:a16="http://schemas.microsoft.com/office/drawing/2014/main" id="{1D372B6D-9DB4-41C3-BDA4-F5E33E1B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32" y="3938803"/>
            <a:ext cx="62388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37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F5D8A2-31BC-403D-B5F9-69D53CE7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42485"/>
            <a:ext cx="11619230" cy="503056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6B33F-AF83-44AE-AC13-B65C650B169F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91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D7A79-08DF-4B72-9425-F15A8CCC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4146"/>
            <a:ext cx="11277600" cy="48689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A49FB-C46A-4DF7-AC09-57573CE816B9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598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1C12B0-72EA-424E-ACF9-134AF4EA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B3FB-7CF6-4E14-BC4F-49708D090CA0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8F67F9A-BFF8-4D99-A986-8AA33301563D}"/>
              </a:ext>
            </a:extLst>
          </p:cNvPr>
          <p:cNvSpPr txBox="1">
            <a:spLocks/>
          </p:cNvSpPr>
          <p:nvPr/>
        </p:nvSpPr>
        <p:spPr>
          <a:xfrm>
            <a:off x="4461510" y="610097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C84C1588-A6AE-4456-AD32-09DF8E0815E9}"/>
              </a:ext>
            </a:extLst>
          </p:cNvPr>
          <p:cNvSpPr txBox="1">
            <a:spLocks/>
          </p:cNvSpPr>
          <p:nvPr/>
        </p:nvSpPr>
        <p:spPr>
          <a:xfrm>
            <a:off x="369570" y="1948664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AEA08AF6-121F-4236-A07A-6836CD5C4C88}"/>
              </a:ext>
            </a:extLst>
          </p:cNvPr>
          <p:cNvSpPr txBox="1">
            <a:spLocks/>
          </p:cNvSpPr>
          <p:nvPr/>
        </p:nvSpPr>
        <p:spPr>
          <a:xfrm>
            <a:off x="369570" y="5189465"/>
            <a:ext cx="9359266" cy="153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A4661A-DFE8-4379-A03A-72D538987EFE}"/>
              </a:ext>
            </a:extLst>
          </p:cNvPr>
          <p:cNvSpPr txBox="1">
            <a:spLocks/>
          </p:cNvSpPr>
          <p:nvPr/>
        </p:nvSpPr>
        <p:spPr>
          <a:xfrm>
            <a:off x="369570" y="384946"/>
            <a:ext cx="11277600" cy="758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b="1" dirty="0"/>
              <a:t>3. BERT &amp; Experiments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64E8D6D-7C68-425E-BD65-C0EBB3C96215}"/>
              </a:ext>
            </a:extLst>
          </p:cNvPr>
          <p:cNvSpPr txBox="1">
            <a:spLocks/>
          </p:cNvSpPr>
          <p:nvPr/>
        </p:nvSpPr>
        <p:spPr>
          <a:xfrm>
            <a:off x="369570" y="994546"/>
            <a:ext cx="363093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Pre-training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BEBE9-514E-4526-8CC0-DD73FB3A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4" y="1698305"/>
            <a:ext cx="9408826" cy="38036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BBFFDF-B69B-4085-AA48-2A5EF3C1C5B5}"/>
              </a:ext>
            </a:extLst>
          </p:cNvPr>
          <p:cNvSpPr/>
          <p:nvPr/>
        </p:nvSpPr>
        <p:spPr>
          <a:xfrm>
            <a:off x="9178675" y="98680"/>
            <a:ext cx="301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Reference : Kim Dong Hwa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918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2555</Words>
  <Application>Microsoft Office PowerPoint</Application>
  <PresentationFormat>와이드스크린</PresentationFormat>
  <Paragraphs>588</Paragraphs>
  <Slides>129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5" baseType="lpstr">
      <vt:lpstr>inherit</vt:lpstr>
      <vt:lpstr>medium-content-serif-font</vt:lpstr>
      <vt:lpstr>맑은 고딕</vt:lpstr>
      <vt:lpstr>Angsana New</vt:lpstr>
      <vt:lpstr>Arial</vt:lpstr>
      <vt:lpstr>Office 테마</vt:lpstr>
      <vt:lpstr>Transformer &amp; BERT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 : Pre-training of Deep Bidirectional Transformers for Language Understanding</dc:title>
  <dc:creator>고 현웅</dc:creator>
  <cp:lastModifiedBy>고 현웅</cp:lastModifiedBy>
  <cp:revision>607</cp:revision>
  <dcterms:created xsi:type="dcterms:W3CDTF">2019-10-23T04:22:13Z</dcterms:created>
  <dcterms:modified xsi:type="dcterms:W3CDTF">2019-10-24T13:19:35Z</dcterms:modified>
</cp:coreProperties>
</file>